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3" r:id="rId2"/>
    <p:sldId id="272" r:id="rId3"/>
    <p:sldId id="271" r:id="rId4"/>
    <p:sldId id="283" r:id="rId5"/>
    <p:sldId id="284" r:id="rId6"/>
    <p:sldId id="289" r:id="rId7"/>
    <p:sldId id="290" r:id="rId8"/>
    <p:sldId id="291" r:id="rId9"/>
    <p:sldId id="292" r:id="rId10"/>
    <p:sldId id="285" r:id="rId11"/>
    <p:sldId id="286" r:id="rId12"/>
    <p:sldId id="282" r:id="rId13"/>
    <p:sldId id="276" r:id="rId14"/>
    <p:sldId id="287" r:id="rId15"/>
    <p:sldId id="288" r:id="rId16"/>
    <p:sldId id="293"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DAE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25B55E-E083-4C23-B354-A04916201E78}" type="datetimeFigureOut">
              <a:rPr lang="de-CH" smtClean="0"/>
              <a:t>18.01.2022</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C6999-CC1E-4ACA-8ADE-FE67BD6A7865}" type="slidenum">
              <a:rPr lang="de-CH" smtClean="0"/>
              <a:t>‹Nr.›</a:t>
            </a:fld>
            <a:endParaRPr lang="de-CH"/>
          </a:p>
        </p:txBody>
      </p:sp>
    </p:spTree>
    <p:extLst>
      <p:ext uri="{BB962C8B-B14F-4D97-AF65-F5344CB8AC3E}">
        <p14:creationId xmlns:p14="http://schemas.microsoft.com/office/powerpoint/2010/main" val="53441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798E07A-3D25-48DD-9F78-AD80BB855A49}" type="slidenum">
              <a:rPr lang="de-CH" smtClean="0"/>
              <a:pPr/>
              <a:t>1</a:t>
            </a:fld>
            <a:endParaRPr lang="de-CH"/>
          </a:p>
        </p:txBody>
      </p:sp>
    </p:spTree>
    <p:extLst>
      <p:ext uri="{BB962C8B-B14F-4D97-AF65-F5344CB8AC3E}">
        <p14:creationId xmlns:p14="http://schemas.microsoft.com/office/powerpoint/2010/main" val="1260725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798E07A-3D25-48DD-9F78-AD80BB855A49}" type="slidenum">
              <a:rPr lang="de-CH" smtClean="0"/>
              <a:pPr/>
              <a:t>10</a:t>
            </a:fld>
            <a:endParaRPr lang="de-CH"/>
          </a:p>
        </p:txBody>
      </p:sp>
    </p:spTree>
    <p:extLst>
      <p:ext uri="{BB962C8B-B14F-4D97-AF65-F5344CB8AC3E}">
        <p14:creationId xmlns:p14="http://schemas.microsoft.com/office/powerpoint/2010/main" val="3438320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798E07A-3D25-48DD-9F78-AD80BB855A49}" type="slidenum">
              <a:rPr lang="de-CH" smtClean="0"/>
              <a:pPr/>
              <a:t>11</a:t>
            </a:fld>
            <a:endParaRPr lang="de-CH"/>
          </a:p>
        </p:txBody>
      </p:sp>
    </p:spTree>
    <p:extLst>
      <p:ext uri="{BB962C8B-B14F-4D97-AF65-F5344CB8AC3E}">
        <p14:creationId xmlns:p14="http://schemas.microsoft.com/office/powerpoint/2010/main" val="2485624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798E07A-3D25-48DD-9F78-AD80BB855A49}" type="slidenum">
              <a:rPr lang="de-CH" smtClean="0"/>
              <a:pPr/>
              <a:t>12</a:t>
            </a:fld>
            <a:endParaRPr lang="de-CH"/>
          </a:p>
        </p:txBody>
      </p:sp>
    </p:spTree>
    <p:extLst>
      <p:ext uri="{BB962C8B-B14F-4D97-AF65-F5344CB8AC3E}">
        <p14:creationId xmlns:p14="http://schemas.microsoft.com/office/powerpoint/2010/main" val="561144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798E07A-3D25-48DD-9F78-AD80BB855A49}" type="slidenum">
              <a:rPr lang="de-CH" smtClean="0"/>
              <a:pPr/>
              <a:t>13</a:t>
            </a:fld>
            <a:endParaRPr lang="de-CH"/>
          </a:p>
        </p:txBody>
      </p:sp>
    </p:spTree>
    <p:extLst>
      <p:ext uri="{BB962C8B-B14F-4D97-AF65-F5344CB8AC3E}">
        <p14:creationId xmlns:p14="http://schemas.microsoft.com/office/powerpoint/2010/main" val="4048618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798E07A-3D25-48DD-9F78-AD80BB855A49}" type="slidenum">
              <a:rPr lang="de-CH" smtClean="0"/>
              <a:pPr/>
              <a:t>14</a:t>
            </a:fld>
            <a:endParaRPr lang="de-CH"/>
          </a:p>
        </p:txBody>
      </p:sp>
    </p:spTree>
    <p:extLst>
      <p:ext uri="{BB962C8B-B14F-4D97-AF65-F5344CB8AC3E}">
        <p14:creationId xmlns:p14="http://schemas.microsoft.com/office/powerpoint/2010/main" val="1504482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798E07A-3D25-48DD-9F78-AD80BB855A49}" type="slidenum">
              <a:rPr lang="de-CH" smtClean="0"/>
              <a:pPr/>
              <a:t>15</a:t>
            </a:fld>
            <a:endParaRPr lang="de-CH"/>
          </a:p>
        </p:txBody>
      </p:sp>
    </p:spTree>
    <p:extLst>
      <p:ext uri="{BB962C8B-B14F-4D97-AF65-F5344CB8AC3E}">
        <p14:creationId xmlns:p14="http://schemas.microsoft.com/office/powerpoint/2010/main" val="1516564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798E07A-3D25-48DD-9F78-AD80BB855A49}" type="slidenum">
              <a:rPr lang="de-CH" smtClean="0"/>
              <a:pPr/>
              <a:t>16</a:t>
            </a:fld>
            <a:endParaRPr lang="de-CH"/>
          </a:p>
        </p:txBody>
      </p:sp>
    </p:spTree>
    <p:extLst>
      <p:ext uri="{BB962C8B-B14F-4D97-AF65-F5344CB8AC3E}">
        <p14:creationId xmlns:p14="http://schemas.microsoft.com/office/powerpoint/2010/main" val="4259365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798E07A-3D25-48DD-9F78-AD80BB855A49}" type="slidenum">
              <a:rPr lang="de-CH" smtClean="0"/>
              <a:pPr/>
              <a:t>2</a:t>
            </a:fld>
            <a:endParaRPr lang="de-CH"/>
          </a:p>
        </p:txBody>
      </p:sp>
    </p:spTree>
    <p:extLst>
      <p:ext uri="{BB962C8B-B14F-4D97-AF65-F5344CB8AC3E}">
        <p14:creationId xmlns:p14="http://schemas.microsoft.com/office/powerpoint/2010/main" val="379866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798E07A-3D25-48DD-9F78-AD80BB855A49}" type="slidenum">
              <a:rPr lang="de-CH" smtClean="0"/>
              <a:pPr/>
              <a:t>3</a:t>
            </a:fld>
            <a:endParaRPr lang="de-CH"/>
          </a:p>
        </p:txBody>
      </p:sp>
    </p:spTree>
    <p:extLst>
      <p:ext uri="{BB962C8B-B14F-4D97-AF65-F5344CB8AC3E}">
        <p14:creationId xmlns:p14="http://schemas.microsoft.com/office/powerpoint/2010/main" val="284524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798E07A-3D25-48DD-9F78-AD80BB855A49}" type="slidenum">
              <a:rPr lang="de-CH" smtClean="0"/>
              <a:pPr/>
              <a:t>4</a:t>
            </a:fld>
            <a:endParaRPr lang="de-CH"/>
          </a:p>
        </p:txBody>
      </p:sp>
    </p:spTree>
    <p:extLst>
      <p:ext uri="{BB962C8B-B14F-4D97-AF65-F5344CB8AC3E}">
        <p14:creationId xmlns:p14="http://schemas.microsoft.com/office/powerpoint/2010/main" val="1744216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798E07A-3D25-48DD-9F78-AD80BB855A49}" type="slidenum">
              <a:rPr lang="de-CH" smtClean="0"/>
              <a:pPr/>
              <a:t>5</a:t>
            </a:fld>
            <a:endParaRPr lang="de-CH"/>
          </a:p>
        </p:txBody>
      </p:sp>
    </p:spTree>
    <p:extLst>
      <p:ext uri="{BB962C8B-B14F-4D97-AF65-F5344CB8AC3E}">
        <p14:creationId xmlns:p14="http://schemas.microsoft.com/office/powerpoint/2010/main" val="3086014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798E07A-3D25-48DD-9F78-AD80BB855A49}" type="slidenum">
              <a:rPr lang="de-CH" smtClean="0"/>
              <a:pPr/>
              <a:t>6</a:t>
            </a:fld>
            <a:endParaRPr lang="de-CH"/>
          </a:p>
        </p:txBody>
      </p:sp>
    </p:spTree>
    <p:extLst>
      <p:ext uri="{BB962C8B-B14F-4D97-AF65-F5344CB8AC3E}">
        <p14:creationId xmlns:p14="http://schemas.microsoft.com/office/powerpoint/2010/main" val="1423793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798E07A-3D25-48DD-9F78-AD80BB855A49}" type="slidenum">
              <a:rPr lang="de-CH" smtClean="0"/>
              <a:pPr/>
              <a:t>7</a:t>
            </a:fld>
            <a:endParaRPr lang="de-CH"/>
          </a:p>
        </p:txBody>
      </p:sp>
    </p:spTree>
    <p:extLst>
      <p:ext uri="{BB962C8B-B14F-4D97-AF65-F5344CB8AC3E}">
        <p14:creationId xmlns:p14="http://schemas.microsoft.com/office/powerpoint/2010/main" val="61444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798E07A-3D25-48DD-9F78-AD80BB855A49}" type="slidenum">
              <a:rPr lang="de-CH" smtClean="0"/>
              <a:pPr/>
              <a:t>8</a:t>
            </a:fld>
            <a:endParaRPr lang="de-CH"/>
          </a:p>
        </p:txBody>
      </p:sp>
    </p:spTree>
    <p:extLst>
      <p:ext uri="{BB962C8B-B14F-4D97-AF65-F5344CB8AC3E}">
        <p14:creationId xmlns:p14="http://schemas.microsoft.com/office/powerpoint/2010/main" val="2491885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B798E07A-3D25-48DD-9F78-AD80BB855A49}" type="slidenum">
              <a:rPr lang="de-CH" smtClean="0"/>
              <a:pPr/>
              <a:t>9</a:t>
            </a:fld>
            <a:endParaRPr lang="de-CH"/>
          </a:p>
        </p:txBody>
      </p:sp>
    </p:spTree>
    <p:extLst>
      <p:ext uri="{BB962C8B-B14F-4D97-AF65-F5344CB8AC3E}">
        <p14:creationId xmlns:p14="http://schemas.microsoft.com/office/powerpoint/2010/main" val="2572836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e Placeholder 3"/>
          <p:cNvSpPr>
            <a:spLocks noGrp="1"/>
          </p:cNvSpPr>
          <p:nvPr>
            <p:ph type="dt" sz="half" idx="10"/>
          </p:nvPr>
        </p:nvSpPr>
        <p:spPr/>
        <p:txBody>
          <a:bodyPr/>
          <a:lstStyle/>
          <a:p>
            <a:fld id="{74D4CB9A-386A-404B-B176-312302C6E49A}" type="datetimeFigureOut">
              <a:rPr lang="de-CH" smtClean="0"/>
              <a:t>18.01.2022</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2BFB6E70-72CE-4B03-A802-FE209B096C72}" type="slidenum">
              <a:rPr lang="de-CH" smtClean="0"/>
              <a:t>‹Nr.›</a:t>
            </a:fld>
            <a:endParaRPr lang="de-CH"/>
          </a:p>
        </p:txBody>
      </p:sp>
    </p:spTree>
    <p:extLst>
      <p:ext uri="{BB962C8B-B14F-4D97-AF65-F5344CB8AC3E}">
        <p14:creationId xmlns:p14="http://schemas.microsoft.com/office/powerpoint/2010/main" val="3174962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de-CH"/>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e Placeholder 3"/>
          <p:cNvSpPr>
            <a:spLocks noGrp="1"/>
          </p:cNvSpPr>
          <p:nvPr>
            <p:ph type="dt" sz="half" idx="10"/>
          </p:nvPr>
        </p:nvSpPr>
        <p:spPr/>
        <p:txBody>
          <a:bodyPr/>
          <a:lstStyle/>
          <a:p>
            <a:fld id="{74D4CB9A-386A-404B-B176-312302C6E49A}" type="datetimeFigureOut">
              <a:rPr lang="de-CH" smtClean="0"/>
              <a:t>18.01.2022</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2BFB6E70-72CE-4B03-A802-FE209B096C72}" type="slidenum">
              <a:rPr lang="de-CH" smtClean="0"/>
              <a:t>‹Nr.›</a:t>
            </a:fld>
            <a:endParaRPr lang="de-CH"/>
          </a:p>
        </p:txBody>
      </p:sp>
    </p:spTree>
    <p:extLst>
      <p:ext uri="{BB962C8B-B14F-4D97-AF65-F5344CB8AC3E}">
        <p14:creationId xmlns:p14="http://schemas.microsoft.com/office/powerpoint/2010/main" val="1112617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e Placeholder 3"/>
          <p:cNvSpPr>
            <a:spLocks noGrp="1"/>
          </p:cNvSpPr>
          <p:nvPr>
            <p:ph type="dt" sz="half" idx="10"/>
          </p:nvPr>
        </p:nvSpPr>
        <p:spPr/>
        <p:txBody>
          <a:bodyPr/>
          <a:lstStyle/>
          <a:p>
            <a:fld id="{74D4CB9A-386A-404B-B176-312302C6E49A}" type="datetimeFigureOut">
              <a:rPr lang="de-CH" smtClean="0"/>
              <a:t>18.01.2022</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2BFB6E70-72CE-4B03-A802-FE209B096C72}" type="slidenum">
              <a:rPr lang="de-CH" smtClean="0"/>
              <a:t>‹Nr.›</a:t>
            </a:fld>
            <a:endParaRPr lang="de-CH"/>
          </a:p>
        </p:txBody>
      </p:sp>
    </p:spTree>
    <p:extLst>
      <p:ext uri="{BB962C8B-B14F-4D97-AF65-F5344CB8AC3E}">
        <p14:creationId xmlns:p14="http://schemas.microsoft.com/office/powerpoint/2010/main" val="3869572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224568" y="2458800"/>
            <a:ext cx="9984000" cy="2844000"/>
          </a:xfrm>
        </p:spPr>
        <p:txBody>
          <a:bodyPr lIns="0" tIns="0" rIns="0" bIns="0" anchor="t" anchorCtr="0">
            <a:noAutofit/>
          </a:bodyPr>
          <a:lstStyle>
            <a:lvl1pPr algn="l">
              <a:lnSpc>
                <a:spcPts val="6000"/>
              </a:lnSpc>
              <a:defRPr sz="5200" b="1" baseline="0"/>
            </a:lvl1pPr>
          </a:lstStyle>
          <a:p>
            <a:r>
              <a:rPr lang="de-DE"/>
              <a:t>Name der Präsentation</a:t>
            </a:r>
            <a:endParaRPr lang="de-CH"/>
          </a:p>
        </p:txBody>
      </p:sp>
      <p:sp>
        <p:nvSpPr>
          <p:cNvPr id="3" name="Untertitel 2"/>
          <p:cNvSpPr>
            <a:spLocks noGrp="1"/>
          </p:cNvSpPr>
          <p:nvPr>
            <p:ph type="subTitle" idx="1" hasCustomPrompt="1"/>
          </p:nvPr>
        </p:nvSpPr>
        <p:spPr>
          <a:xfrm>
            <a:off x="1224568" y="5302800"/>
            <a:ext cx="9984000" cy="1548000"/>
          </a:xfrm>
        </p:spPr>
        <p:txBody>
          <a:bodyPr lIns="0" tIns="0" rIns="0" bIns="0">
            <a:no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Datum der Präsentation</a:t>
            </a:r>
            <a:endParaRPr lang="de-CH"/>
          </a:p>
        </p:txBody>
      </p:sp>
      <p:sp>
        <p:nvSpPr>
          <p:cNvPr id="10" name="Bildplatzhalter 9"/>
          <p:cNvSpPr>
            <a:spLocks noGrp="1"/>
          </p:cNvSpPr>
          <p:nvPr>
            <p:ph type="pic" sz="quarter" idx="10"/>
          </p:nvPr>
        </p:nvSpPr>
        <p:spPr>
          <a:xfrm>
            <a:off x="9792000" y="0"/>
            <a:ext cx="2400000" cy="1270800"/>
          </a:xfrm>
        </p:spPr>
        <p:txBody>
          <a:bodyPr>
            <a:normAutofit/>
          </a:bodyPr>
          <a:lstStyle>
            <a:lvl1pPr>
              <a:defRPr sz="800"/>
            </a:lvl1pPr>
          </a:lstStyle>
          <a:p>
            <a:endParaRPr lang="de-CH" dirty="0"/>
          </a:p>
        </p:txBody>
      </p:sp>
    </p:spTree>
    <p:extLst>
      <p:ext uri="{BB962C8B-B14F-4D97-AF65-F5344CB8AC3E}">
        <p14:creationId xmlns:p14="http://schemas.microsoft.com/office/powerpoint/2010/main" val="369886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de-CH"/>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e Placeholder 3"/>
          <p:cNvSpPr>
            <a:spLocks noGrp="1"/>
          </p:cNvSpPr>
          <p:nvPr>
            <p:ph type="dt" sz="half" idx="10"/>
          </p:nvPr>
        </p:nvSpPr>
        <p:spPr/>
        <p:txBody>
          <a:bodyPr/>
          <a:lstStyle/>
          <a:p>
            <a:fld id="{74D4CB9A-386A-404B-B176-312302C6E49A}" type="datetimeFigureOut">
              <a:rPr lang="de-CH" smtClean="0"/>
              <a:t>18.01.2022</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2BFB6E70-72CE-4B03-A802-FE209B096C72}" type="slidenum">
              <a:rPr lang="de-CH" smtClean="0"/>
              <a:t>‹Nr.›</a:t>
            </a:fld>
            <a:endParaRPr lang="de-CH"/>
          </a:p>
        </p:txBody>
      </p:sp>
    </p:spTree>
    <p:extLst>
      <p:ext uri="{BB962C8B-B14F-4D97-AF65-F5344CB8AC3E}">
        <p14:creationId xmlns:p14="http://schemas.microsoft.com/office/powerpoint/2010/main" val="102961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74D4CB9A-386A-404B-B176-312302C6E49A}" type="datetimeFigureOut">
              <a:rPr lang="de-CH" smtClean="0"/>
              <a:t>18.01.2022</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2BFB6E70-72CE-4B03-A802-FE209B096C72}" type="slidenum">
              <a:rPr lang="de-CH" smtClean="0"/>
              <a:t>‹Nr.›</a:t>
            </a:fld>
            <a:endParaRPr lang="de-CH"/>
          </a:p>
        </p:txBody>
      </p:sp>
    </p:spTree>
    <p:extLst>
      <p:ext uri="{BB962C8B-B14F-4D97-AF65-F5344CB8AC3E}">
        <p14:creationId xmlns:p14="http://schemas.microsoft.com/office/powerpoint/2010/main" val="305142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de-CH"/>
          </a:p>
        </p:txBody>
      </p:sp>
      <p:sp>
        <p:nvSpPr>
          <p:cNvPr id="3" name="Content Placehold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Content Placehold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e Placeholder 4"/>
          <p:cNvSpPr>
            <a:spLocks noGrp="1"/>
          </p:cNvSpPr>
          <p:nvPr>
            <p:ph type="dt" sz="half" idx="10"/>
          </p:nvPr>
        </p:nvSpPr>
        <p:spPr/>
        <p:txBody>
          <a:bodyPr/>
          <a:lstStyle/>
          <a:p>
            <a:fld id="{74D4CB9A-386A-404B-B176-312302C6E49A}" type="datetimeFigureOut">
              <a:rPr lang="de-CH" smtClean="0"/>
              <a:t>18.01.2022</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2BFB6E70-72CE-4B03-A802-FE209B096C72}" type="slidenum">
              <a:rPr lang="de-CH" smtClean="0"/>
              <a:t>‹Nr.›</a:t>
            </a:fld>
            <a:endParaRPr lang="de-CH"/>
          </a:p>
        </p:txBody>
      </p:sp>
    </p:spTree>
    <p:extLst>
      <p:ext uri="{BB962C8B-B14F-4D97-AF65-F5344CB8AC3E}">
        <p14:creationId xmlns:p14="http://schemas.microsoft.com/office/powerpoint/2010/main" val="908709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smtClean="0"/>
              <a:t>Titelmasterformat durch Klicken bearbeiten</a:t>
            </a:r>
            <a:endParaRPr lang="de-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e Placeholder 6"/>
          <p:cNvSpPr>
            <a:spLocks noGrp="1"/>
          </p:cNvSpPr>
          <p:nvPr>
            <p:ph type="dt" sz="half" idx="10"/>
          </p:nvPr>
        </p:nvSpPr>
        <p:spPr/>
        <p:txBody>
          <a:bodyPr/>
          <a:lstStyle/>
          <a:p>
            <a:fld id="{74D4CB9A-386A-404B-B176-312302C6E49A}" type="datetimeFigureOut">
              <a:rPr lang="de-CH" smtClean="0"/>
              <a:t>18.01.2022</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2BFB6E70-72CE-4B03-A802-FE209B096C72}" type="slidenum">
              <a:rPr lang="de-CH" smtClean="0"/>
              <a:t>‹Nr.›</a:t>
            </a:fld>
            <a:endParaRPr lang="de-CH"/>
          </a:p>
        </p:txBody>
      </p:sp>
    </p:spTree>
    <p:extLst>
      <p:ext uri="{BB962C8B-B14F-4D97-AF65-F5344CB8AC3E}">
        <p14:creationId xmlns:p14="http://schemas.microsoft.com/office/powerpoint/2010/main" val="4004556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de-CH"/>
          </a:p>
        </p:txBody>
      </p:sp>
      <p:sp>
        <p:nvSpPr>
          <p:cNvPr id="3" name="Date Placeholder 2"/>
          <p:cNvSpPr>
            <a:spLocks noGrp="1"/>
          </p:cNvSpPr>
          <p:nvPr>
            <p:ph type="dt" sz="half" idx="10"/>
          </p:nvPr>
        </p:nvSpPr>
        <p:spPr/>
        <p:txBody>
          <a:bodyPr/>
          <a:lstStyle/>
          <a:p>
            <a:fld id="{74D4CB9A-386A-404B-B176-312302C6E49A}" type="datetimeFigureOut">
              <a:rPr lang="de-CH" smtClean="0"/>
              <a:t>18.01.2022</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2BFB6E70-72CE-4B03-A802-FE209B096C72}" type="slidenum">
              <a:rPr lang="de-CH" smtClean="0"/>
              <a:t>‹Nr.›</a:t>
            </a:fld>
            <a:endParaRPr lang="de-CH"/>
          </a:p>
        </p:txBody>
      </p:sp>
    </p:spTree>
    <p:extLst>
      <p:ext uri="{BB962C8B-B14F-4D97-AF65-F5344CB8AC3E}">
        <p14:creationId xmlns:p14="http://schemas.microsoft.com/office/powerpoint/2010/main" val="134896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4CB9A-386A-404B-B176-312302C6E49A}" type="datetimeFigureOut">
              <a:rPr lang="de-CH" smtClean="0"/>
              <a:t>18.01.2022</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2BFB6E70-72CE-4B03-A802-FE209B096C72}" type="slidenum">
              <a:rPr lang="de-CH" smtClean="0"/>
              <a:t>‹Nr.›</a:t>
            </a:fld>
            <a:endParaRPr lang="de-CH"/>
          </a:p>
        </p:txBody>
      </p:sp>
    </p:spTree>
    <p:extLst>
      <p:ext uri="{BB962C8B-B14F-4D97-AF65-F5344CB8AC3E}">
        <p14:creationId xmlns:p14="http://schemas.microsoft.com/office/powerpoint/2010/main" val="229614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74D4CB9A-386A-404B-B176-312302C6E49A}" type="datetimeFigureOut">
              <a:rPr lang="de-CH" smtClean="0"/>
              <a:t>18.01.2022</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2BFB6E70-72CE-4B03-A802-FE209B096C72}" type="slidenum">
              <a:rPr lang="de-CH" smtClean="0"/>
              <a:t>‹Nr.›</a:t>
            </a:fld>
            <a:endParaRPr lang="de-CH"/>
          </a:p>
        </p:txBody>
      </p:sp>
    </p:spTree>
    <p:extLst>
      <p:ext uri="{BB962C8B-B14F-4D97-AF65-F5344CB8AC3E}">
        <p14:creationId xmlns:p14="http://schemas.microsoft.com/office/powerpoint/2010/main" val="327692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74D4CB9A-386A-404B-B176-312302C6E49A}" type="datetimeFigureOut">
              <a:rPr lang="de-CH" smtClean="0"/>
              <a:t>18.01.2022</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2BFB6E70-72CE-4B03-A802-FE209B096C72}" type="slidenum">
              <a:rPr lang="de-CH" smtClean="0"/>
              <a:t>‹Nr.›</a:t>
            </a:fld>
            <a:endParaRPr lang="de-CH"/>
          </a:p>
        </p:txBody>
      </p:sp>
    </p:spTree>
    <p:extLst>
      <p:ext uri="{BB962C8B-B14F-4D97-AF65-F5344CB8AC3E}">
        <p14:creationId xmlns:p14="http://schemas.microsoft.com/office/powerpoint/2010/main" val="151761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4CB9A-386A-404B-B176-312302C6E49A}" type="datetimeFigureOut">
              <a:rPr lang="de-CH" smtClean="0"/>
              <a:t>18.01.2022</a:t>
            </a:fld>
            <a:endParaRPr lang="de-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B6E70-72CE-4B03-A802-FE209B096C72}" type="slidenum">
              <a:rPr lang="de-CH" smtClean="0"/>
              <a:t>‹Nr.›</a:t>
            </a:fld>
            <a:endParaRPr lang="de-CH"/>
          </a:p>
        </p:txBody>
      </p:sp>
    </p:spTree>
    <p:extLst>
      <p:ext uri="{BB962C8B-B14F-4D97-AF65-F5344CB8AC3E}">
        <p14:creationId xmlns:p14="http://schemas.microsoft.com/office/powerpoint/2010/main" val="1433886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youtu.be/Oyb1s3cKhLM"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hyperlink" Target="https://youtu.be/hiKQfAp5xKQ" TargetMode="External"/><Relationship Id="rId3" Type="http://schemas.openxmlformats.org/officeDocument/2006/relationships/image" Target="../media/image1.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hyperlink" Target="https://youtu.be/VB6pW2ngPqw" TargetMode="External"/><Relationship Id="rId2" Type="http://schemas.openxmlformats.org/officeDocument/2006/relationships/notesSlide" Target="../notesSlides/notesSlide13.xml"/><Relationship Id="rId16" Type="http://schemas.openxmlformats.org/officeDocument/2006/relationships/hyperlink" Target="https://youtu.be/uP1ZN_2QL-M" TargetMode="Externa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hyperlink" Target="https://youtu.be/NJVjO8yFxKE" TargetMode="External"/><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 Id="rId14" Type="http://schemas.openxmlformats.org/officeDocument/2006/relationships/hyperlink" Target="https://youtu.be/cRPjS_vZs9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youtu.be/lV7KOqonr9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s://youtu.be/AzTDDEwhnu8"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hyperlink" Target="https://www.bazl.admin.ch/bazl/de/home/sicherheit/infrastruktur/avistrat.html"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youtu.be/XO6cgIdMfR0"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0" y="0"/>
            <a:ext cx="12192000" cy="6857999"/>
          </a:xfrm>
          <a:prstGeom prst="rect">
            <a:avLst/>
          </a:prstGeom>
        </p:spPr>
      </p:pic>
      <p:sp>
        <p:nvSpPr>
          <p:cNvPr id="2" name="Rechteck 1"/>
          <p:cNvSpPr/>
          <p:nvPr/>
        </p:nvSpPr>
        <p:spPr>
          <a:xfrm>
            <a:off x="0" y="-1"/>
            <a:ext cx="12192000" cy="6857999"/>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4000" dirty="0">
              <a:solidFill>
                <a:schemeClr val="accent1">
                  <a:lumMod val="75000"/>
                </a:schemeClr>
              </a:solidFill>
              <a:latin typeface="Arial" panose="020B0604020202020204" pitchFamily="34" charset="0"/>
              <a:cs typeface="Arial" panose="020B0604020202020204" pitchFamily="34" charset="0"/>
            </a:endParaRPr>
          </a:p>
          <a:p>
            <a:pPr algn="ctr"/>
            <a:endParaRPr lang="de-CH" sz="40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40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4000" b="1" dirty="0">
              <a:solidFill>
                <a:schemeClr val="accent1">
                  <a:lumMod val="75000"/>
                </a:schemeClr>
              </a:solidFill>
              <a:latin typeface="Arial" panose="020B0604020202020204" pitchFamily="34" charset="0"/>
              <a:cs typeface="Arial" panose="020B0604020202020204" pitchFamily="34" charset="0"/>
            </a:endParaRPr>
          </a:p>
          <a:p>
            <a:pPr algn="ctr"/>
            <a:endParaRPr lang="de-CH" sz="40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4000" b="1" dirty="0">
              <a:solidFill>
                <a:schemeClr val="accent1">
                  <a:lumMod val="75000"/>
                </a:schemeClr>
              </a:solidFill>
              <a:latin typeface="Arial" panose="020B0604020202020204" pitchFamily="34" charset="0"/>
              <a:cs typeface="Arial" panose="020B0604020202020204" pitchFamily="34" charset="0"/>
            </a:endParaRPr>
          </a:p>
          <a:p>
            <a:pPr algn="ctr"/>
            <a:r>
              <a:rPr lang="de-CH" sz="6600" b="1" dirty="0" smtClean="0">
                <a:solidFill>
                  <a:srgbClr val="002060"/>
                </a:solidFill>
                <a:latin typeface="Arial" panose="020B0604020202020204" pitchFamily="34" charset="0"/>
                <a:cs typeface="Arial" panose="020B0604020202020204" pitchFamily="34" charset="0"/>
              </a:rPr>
              <a:t>AVISTRAT-CH</a:t>
            </a:r>
          </a:p>
          <a:p>
            <a:pPr algn="ctr"/>
            <a:r>
              <a:rPr lang="de-CH" sz="6600" b="1" dirty="0" smtClean="0">
                <a:solidFill>
                  <a:srgbClr val="002060"/>
                </a:solidFill>
                <a:latin typeface="Arial" panose="020B0604020202020204" pitchFamily="34" charset="0"/>
                <a:cs typeface="Arial" panose="020B0604020202020204" pitchFamily="34" charset="0"/>
              </a:rPr>
              <a:t>Community Event 2020</a:t>
            </a:r>
          </a:p>
          <a:p>
            <a:pPr algn="ctr"/>
            <a:endParaRPr lang="de-CH" sz="6600" b="1" dirty="0">
              <a:solidFill>
                <a:srgbClr val="002060"/>
              </a:solidFill>
              <a:latin typeface="Arial" panose="020B0604020202020204" pitchFamily="34" charset="0"/>
              <a:cs typeface="Arial" panose="020B0604020202020204" pitchFamily="34" charset="0"/>
            </a:endParaRPr>
          </a:p>
          <a:p>
            <a:pPr algn="ctr"/>
            <a:r>
              <a:rPr lang="de-CH" sz="4000" b="1" dirty="0" smtClean="0">
                <a:solidFill>
                  <a:srgbClr val="002060"/>
                </a:solidFill>
                <a:latin typeface="Arial" panose="020B0604020202020204" pitchFamily="34" charset="0"/>
                <a:cs typeface="Arial" panose="020B0604020202020204" pitchFamily="34" charset="0"/>
              </a:rPr>
              <a:t>Ein Jahresrück- und </a:t>
            </a:r>
            <a:r>
              <a:rPr lang="de-CH" sz="4000" b="1" dirty="0">
                <a:solidFill>
                  <a:srgbClr val="002060"/>
                </a:solidFill>
                <a:latin typeface="Arial" panose="020B0604020202020204" pitchFamily="34" charset="0"/>
                <a:cs typeface="Arial" panose="020B0604020202020204" pitchFamily="34" charset="0"/>
              </a:rPr>
              <a:t>A</a:t>
            </a:r>
            <a:r>
              <a:rPr lang="de-CH" sz="4000" b="1" dirty="0" smtClean="0">
                <a:solidFill>
                  <a:srgbClr val="002060"/>
                </a:solidFill>
                <a:latin typeface="Arial" panose="020B0604020202020204" pitchFamily="34" charset="0"/>
                <a:cs typeface="Arial" panose="020B0604020202020204" pitchFamily="34" charset="0"/>
              </a:rPr>
              <a:t>usblick</a:t>
            </a:r>
          </a:p>
          <a:p>
            <a:pPr algn="ctr"/>
            <a:endParaRPr lang="de-CH" sz="36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600" b="1"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200"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en-US" sz="6000" b="1" dirty="0">
              <a:solidFill>
                <a:schemeClr val="accent1">
                  <a:lumMod val="75000"/>
                </a:schemeClr>
              </a:solidFill>
              <a:latin typeface="Arial" panose="020B0604020202020204" pitchFamily="34" charset="0"/>
              <a:cs typeface="Arial" panose="020B0604020202020204" pitchFamily="34" charset="0"/>
            </a:endParaRPr>
          </a:p>
        </p:txBody>
      </p:sp>
      <p:pic>
        <p:nvPicPr>
          <p:cNvPr id="9" name="Grafik 8"/>
          <p:cNvPicPr>
            <a:picLocks noChangeAspect="1"/>
          </p:cNvPicPr>
          <p:nvPr/>
        </p:nvPicPr>
        <p:blipFill>
          <a:blip r:embed="rId4"/>
          <a:stretch>
            <a:fillRect/>
          </a:stretch>
        </p:blipFill>
        <p:spPr>
          <a:xfrm>
            <a:off x="9925532" y="0"/>
            <a:ext cx="2266468" cy="565355"/>
          </a:xfrm>
          <a:prstGeom prst="rect">
            <a:avLst/>
          </a:prstGeom>
        </p:spPr>
      </p:pic>
    </p:spTree>
    <p:extLst>
      <p:ext uri="{BB962C8B-B14F-4D97-AF65-F5344CB8AC3E}">
        <p14:creationId xmlns:p14="http://schemas.microsoft.com/office/powerpoint/2010/main" val="663928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0" y="0"/>
            <a:ext cx="12192000" cy="6857999"/>
          </a:xfrm>
          <a:prstGeom prst="rect">
            <a:avLst/>
          </a:prstGeom>
        </p:spPr>
      </p:pic>
      <p:sp>
        <p:nvSpPr>
          <p:cNvPr id="2" name="Rechteck 1"/>
          <p:cNvSpPr/>
          <p:nvPr/>
        </p:nvSpPr>
        <p:spPr>
          <a:xfrm>
            <a:off x="0" y="0"/>
            <a:ext cx="12192000" cy="68579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36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600" b="1"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200"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en-US" sz="6000" b="1" dirty="0">
              <a:solidFill>
                <a:schemeClr val="accent1">
                  <a:lumMod val="75000"/>
                </a:schemeClr>
              </a:solidFill>
              <a:latin typeface="Arial" panose="020B0604020202020204" pitchFamily="34" charset="0"/>
              <a:cs typeface="Arial" panose="020B0604020202020204" pitchFamily="34" charset="0"/>
            </a:endParaRPr>
          </a:p>
        </p:txBody>
      </p:sp>
      <p:pic>
        <p:nvPicPr>
          <p:cNvPr id="9" name="Grafik 8"/>
          <p:cNvPicPr>
            <a:picLocks noChangeAspect="1"/>
          </p:cNvPicPr>
          <p:nvPr/>
        </p:nvPicPr>
        <p:blipFill>
          <a:blip r:embed="rId4"/>
          <a:stretch>
            <a:fillRect/>
          </a:stretch>
        </p:blipFill>
        <p:spPr>
          <a:xfrm>
            <a:off x="9925532" y="9235"/>
            <a:ext cx="2266468" cy="565355"/>
          </a:xfrm>
          <a:prstGeom prst="rect">
            <a:avLst/>
          </a:prstGeom>
        </p:spPr>
      </p:pic>
      <p:sp>
        <p:nvSpPr>
          <p:cNvPr id="3" name="Textfeld 2"/>
          <p:cNvSpPr txBox="1"/>
          <p:nvPr/>
        </p:nvSpPr>
        <p:spPr>
          <a:xfrm>
            <a:off x="387927" y="204699"/>
            <a:ext cx="8534400" cy="1107996"/>
          </a:xfrm>
          <a:prstGeom prst="rect">
            <a:avLst/>
          </a:prstGeom>
          <a:noFill/>
        </p:spPr>
        <p:txBody>
          <a:bodyPr wrap="square" rtlCol="0">
            <a:spAutoFit/>
          </a:bodyPr>
          <a:lstStyle/>
          <a:p>
            <a:pPr lvl="0"/>
            <a:r>
              <a:rPr lang="de-CH" sz="6600" b="1" dirty="0">
                <a:solidFill>
                  <a:srgbClr val="5B9BD5">
                    <a:lumMod val="75000"/>
                  </a:srgbClr>
                </a:solidFill>
                <a:latin typeface="Arial" panose="020B0604020202020204" pitchFamily="34" charset="0"/>
                <a:cs typeface="Arial" panose="020B0604020202020204" pitchFamily="34" charset="0"/>
              </a:rPr>
              <a:t>Unser </a:t>
            </a:r>
            <a:r>
              <a:rPr lang="de-CH" sz="6600" b="1" dirty="0" smtClean="0">
                <a:solidFill>
                  <a:srgbClr val="5B9BD5">
                    <a:lumMod val="75000"/>
                  </a:srgbClr>
                </a:solidFill>
                <a:latin typeface="Arial" panose="020B0604020202020204" pitchFamily="34" charset="0"/>
                <a:cs typeface="Arial" panose="020B0604020202020204" pitchFamily="34" charset="0"/>
              </a:rPr>
              <a:t>Flugplan</a:t>
            </a:r>
            <a:endParaRPr lang="de-CH" sz="3600" b="1" dirty="0">
              <a:solidFill>
                <a:srgbClr val="5B9BD5">
                  <a:lumMod val="75000"/>
                </a:srgbClr>
              </a:solidFill>
              <a:latin typeface="Arial" panose="020B0604020202020204" pitchFamily="34" charset="0"/>
              <a:cs typeface="Arial" panose="020B0604020202020204" pitchFamily="34" charset="0"/>
            </a:endParaRPr>
          </a:p>
        </p:txBody>
      </p:sp>
      <p:pic>
        <p:nvPicPr>
          <p:cNvPr id="7" name="Grafik 6"/>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1921122"/>
            <a:ext cx="450416" cy="450416"/>
          </a:xfrm>
          <a:prstGeom prst="rect">
            <a:avLst/>
          </a:prstGeom>
        </p:spPr>
      </p:pic>
      <p:pic>
        <p:nvPicPr>
          <p:cNvPr id="8" name="Grafik 7"/>
          <p:cNvPicPr>
            <a:picLocks noChangeAspect="1"/>
          </p:cNvPicPr>
          <p:nvPr/>
        </p:nvPicPr>
        <p:blipFill>
          <a:blip r:embed="rId5">
            <a:clrChange>
              <a:clrFrom>
                <a:srgbClr val="FFFFFF"/>
              </a:clrFrom>
              <a:clrTo>
                <a:srgbClr val="FFFFFF">
                  <a:alpha val="0"/>
                </a:srgbClr>
              </a:clrTo>
            </a:clrChange>
          </a:blip>
          <a:stretch>
            <a:fillRect/>
          </a:stretch>
        </p:blipFill>
        <p:spPr>
          <a:xfrm>
            <a:off x="698043" y="3301736"/>
            <a:ext cx="450416" cy="450416"/>
          </a:xfrm>
          <a:prstGeom prst="rect">
            <a:avLst/>
          </a:prstGeom>
        </p:spPr>
      </p:pic>
      <p:pic>
        <p:nvPicPr>
          <p:cNvPr id="10" name="Grafik 9"/>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3992042"/>
            <a:ext cx="450416" cy="450416"/>
          </a:xfrm>
          <a:prstGeom prst="rect">
            <a:avLst/>
          </a:prstGeom>
        </p:spPr>
      </p:pic>
      <p:pic>
        <p:nvPicPr>
          <p:cNvPr id="11" name="Grafik 10"/>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2611429"/>
            <a:ext cx="450416" cy="450416"/>
          </a:xfrm>
          <a:prstGeom prst="rect">
            <a:avLst/>
          </a:prstGeom>
        </p:spPr>
      </p:pic>
      <p:pic>
        <p:nvPicPr>
          <p:cNvPr id="12" name="Grafik 11"/>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4682348"/>
            <a:ext cx="450416" cy="450416"/>
          </a:xfrm>
          <a:prstGeom prst="rect">
            <a:avLst/>
          </a:prstGeom>
        </p:spPr>
      </p:pic>
      <p:pic>
        <p:nvPicPr>
          <p:cNvPr id="13" name="Grafik 12"/>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5372656"/>
            <a:ext cx="450416" cy="450416"/>
          </a:xfrm>
          <a:prstGeom prst="rect">
            <a:avLst/>
          </a:prstGeom>
        </p:spPr>
      </p:pic>
      <p:sp>
        <p:nvSpPr>
          <p:cNvPr id="14" name="Textfeld 13"/>
          <p:cNvSpPr txBox="1"/>
          <p:nvPr/>
        </p:nvSpPr>
        <p:spPr>
          <a:xfrm>
            <a:off x="1232603" y="1921122"/>
            <a:ext cx="6572116" cy="461665"/>
          </a:xfrm>
          <a:prstGeom prst="rect">
            <a:avLst/>
          </a:prstGeom>
          <a:noFill/>
        </p:spPr>
        <p:txBody>
          <a:bodyPr wrap="square" rtlCol="0">
            <a:spAutoFit/>
          </a:bodyPr>
          <a:lstStyle/>
          <a:p>
            <a:r>
              <a:rPr lang="de-CH" sz="2400" b="1" dirty="0">
                <a:solidFill>
                  <a:schemeClr val="accent1">
                    <a:lumMod val="60000"/>
                    <a:lumOff val="40000"/>
                  </a:schemeClr>
                </a:solidFill>
                <a:latin typeface="Arial" panose="020B0604020202020204" pitchFamily="34" charset="0"/>
                <a:cs typeface="Arial" panose="020B0604020202020204" pitchFamily="34" charset="0"/>
              </a:rPr>
              <a:t>Begrüssung durch AVISTRAT-CH Kernteam</a:t>
            </a:r>
          </a:p>
        </p:txBody>
      </p:sp>
      <p:sp>
        <p:nvSpPr>
          <p:cNvPr id="15" name="Textfeld 14"/>
          <p:cNvSpPr txBox="1"/>
          <p:nvPr/>
        </p:nvSpPr>
        <p:spPr>
          <a:xfrm>
            <a:off x="1232604" y="2611429"/>
            <a:ext cx="6142182" cy="461665"/>
          </a:xfrm>
          <a:prstGeom prst="rect">
            <a:avLst/>
          </a:prstGeom>
          <a:noFill/>
        </p:spPr>
        <p:txBody>
          <a:bodyPr wrap="square" rtlCol="0">
            <a:spAutoFit/>
          </a:bodyPr>
          <a:lstStyle/>
          <a:p>
            <a:r>
              <a:rPr lang="de-CH" sz="2400" b="1" dirty="0">
                <a:solidFill>
                  <a:schemeClr val="accent1">
                    <a:lumMod val="60000"/>
                    <a:lumOff val="40000"/>
                  </a:schemeClr>
                </a:solidFill>
                <a:latin typeface="Arial" panose="020B0604020202020204" pitchFamily="34" charset="0"/>
                <a:cs typeface="Arial" panose="020B0604020202020204" pitchFamily="34" charset="0"/>
              </a:rPr>
              <a:t>Botschaft von </a:t>
            </a:r>
            <a:r>
              <a:rPr lang="de-CH" sz="2400" b="1" dirty="0" smtClean="0">
                <a:solidFill>
                  <a:schemeClr val="accent1">
                    <a:lumMod val="60000"/>
                    <a:lumOff val="40000"/>
                  </a:schemeClr>
                </a:solidFill>
                <a:latin typeface="Arial" panose="020B0604020202020204" pitchFamily="34" charset="0"/>
                <a:cs typeface="Arial" panose="020B0604020202020204" pitchFamily="34" charset="0"/>
              </a:rPr>
              <a:t>CASO</a:t>
            </a:r>
            <a:endParaRPr lang="de-CH" sz="240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6" name="Textfeld 15"/>
          <p:cNvSpPr txBox="1"/>
          <p:nvPr/>
        </p:nvSpPr>
        <p:spPr>
          <a:xfrm>
            <a:off x="1232604" y="3307175"/>
            <a:ext cx="6142182" cy="461665"/>
          </a:xfrm>
          <a:prstGeom prst="rect">
            <a:avLst/>
          </a:prstGeom>
          <a:noFill/>
        </p:spPr>
        <p:txBody>
          <a:bodyPr wrap="square" rtlCol="0">
            <a:spAutoFit/>
          </a:bodyPr>
          <a:lstStyle/>
          <a:p>
            <a:r>
              <a:rPr lang="de-CH" sz="2400" b="1" dirty="0">
                <a:latin typeface="Arial" panose="020B0604020202020204" pitchFamily="34" charset="0"/>
                <a:cs typeface="Arial" panose="020B0604020202020204" pitchFamily="34" charset="0"/>
                <a:hlinkClick r:id="rId6"/>
              </a:rPr>
              <a:t>Jahresrückblick</a:t>
            </a:r>
            <a:endParaRPr lang="de-CH" sz="2400" b="1" dirty="0">
              <a:latin typeface="Arial" panose="020B0604020202020204" pitchFamily="34" charset="0"/>
              <a:cs typeface="Arial" panose="020B0604020202020204" pitchFamily="34" charset="0"/>
            </a:endParaRPr>
          </a:p>
        </p:txBody>
      </p:sp>
      <p:sp>
        <p:nvSpPr>
          <p:cNvPr id="17" name="Textfeld 16"/>
          <p:cNvSpPr txBox="1"/>
          <p:nvPr/>
        </p:nvSpPr>
        <p:spPr>
          <a:xfrm>
            <a:off x="1232603" y="4002922"/>
            <a:ext cx="7532699" cy="461665"/>
          </a:xfrm>
          <a:prstGeom prst="rect">
            <a:avLst/>
          </a:prstGeom>
          <a:noFill/>
        </p:spPr>
        <p:txBody>
          <a:bodyPr wrap="square" rtlCol="0">
            <a:spAutoFit/>
          </a:bodyPr>
          <a:lstStyle/>
          <a:p>
            <a:r>
              <a:rPr lang="de-CH" sz="2400" b="1" dirty="0" smtClean="0">
                <a:solidFill>
                  <a:schemeClr val="accent1">
                    <a:lumMod val="60000"/>
                    <a:lumOff val="40000"/>
                  </a:schemeClr>
                </a:solidFill>
                <a:latin typeface="Arial" panose="020B0604020202020204" pitchFamily="34" charset="0"/>
                <a:cs typeface="Arial" panose="020B0604020202020204" pitchFamily="34" charset="0"/>
              </a:rPr>
              <a:t>Die «Architekten» </a:t>
            </a:r>
            <a:r>
              <a:rPr lang="de-CH" sz="2400" b="1" dirty="0">
                <a:solidFill>
                  <a:schemeClr val="accent1">
                    <a:lumMod val="60000"/>
                    <a:lumOff val="40000"/>
                  </a:schemeClr>
                </a:solidFill>
                <a:latin typeface="Arial" panose="020B0604020202020204" pitchFamily="34" charset="0"/>
                <a:cs typeface="Arial" panose="020B0604020202020204" pitchFamily="34" charset="0"/>
              </a:rPr>
              <a:t>der Strategie von AVISTRAT-CH</a:t>
            </a:r>
          </a:p>
        </p:txBody>
      </p:sp>
      <p:sp>
        <p:nvSpPr>
          <p:cNvPr id="18" name="Textfeld 17"/>
          <p:cNvSpPr txBox="1"/>
          <p:nvPr/>
        </p:nvSpPr>
        <p:spPr>
          <a:xfrm>
            <a:off x="1232603" y="4693229"/>
            <a:ext cx="6142182" cy="461665"/>
          </a:xfrm>
          <a:prstGeom prst="rect">
            <a:avLst/>
          </a:prstGeom>
          <a:noFill/>
        </p:spPr>
        <p:txBody>
          <a:bodyPr wrap="square" rtlCol="0">
            <a:spAutoFit/>
          </a:bodyPr>
          <a:lstStyle/>
          <a:p>
            <a:r>
              <a:rPr lang="de-CH" sz="2400" b="1" dirty="0" smtClean="0">
                <a:solidFill>
                  <a:schemeClr val="accent1">
                    <a:lumMod val="60000"/>
                    <a:lumOff val="40000"/>
                  </a:schemeClr>
                </a:solidFill>
                <a:latin typeface="Arial" panose="020B0604020202020204" pitchFamily="34" charset="0"/>
                <a:cs typeface="Arial" panose="020B0604020202020204" pitchFamily="34" charset="0"/>
              </a:rPr>
              <a:t>Ausblick</a:t>
            </a:r>
            <a:endParaRPr lang="de-CH" sz="240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9" name="Textfeld 18"/>
          <p:cNvSpPr txBox="1"/>
          <p:nvPr/>
        </p:nvSpPr>
        <p:spPr>
          <a:xfrm>
            <a:off x="1232604" y="5394416"/>
            <a:ext cx="6719898" cy="461665"/>
          </a:xfrm>
          <a:prstGeom prst="rect">
            <a:avLst/>
          </a:prstGeom>
          <a:noFill/>
        </p:spPr>
        <p:txBody>
          <a:bodyPr wrap="square" rtlCol="0">
            <a:spAutoFit/>
          </a:bodyPr>
          <a:lstStyle/>
          <a:p>
            <a:r>
              <a:rPr lang="de-CH" sz="2400" b="1" dirty="0" smtClean="0">
                <a:solidFill>
                  <a:schemeClr val="accent1">
                    <a:lumMod val="60000"/>
                    <a:lumOff val="40000"/>
                  </a:schemeClr>
                </a:solidFill>
                <a:latin typeface="Arial" panose="020B0604020202020204" pitchFamily="34" charset="0"/>
                <a:cs typeface="Arial" panose="020B0604020202020204" pitchFamily="34" charset="0"/>
              </a:rPr>
              <a:t>Schlusswort </a:t>
            </a:r>
            <a:r>
              <a:rPr lang="de-CH" sz="2400" b="1" dirty="0">
                <a:solidFill>
                  <a:schemeClr val="accent1">
                    <a:lumMod val="60000"/>
                    <a:lumOff val="40000"/>
                  </a:schemeClr>
                </a:solidFill>
                <a:latin typeface="Arial" panose="020B0604020202020204" pitchFamily="34" charset="0"/>
                <a:cs typeface="Arial" panose="020B0604020202020204" pitchFamily="34" charset="0"/>
              </a:rPr>
              <a:t>durch AVISTRAT-CH Kernteam</a:t>
            </a:r>
          </a:p>
        </p:txBody>
      </p:sp>
      <p:sp>
        <p:nvSpPr>
          <p:cNvPr id="5" name="Ovale Legende 4"/>
          <p:cNvSpPr/>
          <p:nvPr/>
        </p:nvSpPr>
        <p:spPr>
          <a:xfrm>
            <a:off x="7458931" y="1921122"/>
            <a:ext cx="3818066" cy="2037035"/>
          </a:xfrm>
          <a:prstGeom prst="wedgeEllipseCallout">
            <a:avLst>
              <a:gd name="adj1" fmla="val -148981"/>
              <a:gd name="adj2" fmla="val 304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b="1" dirty="0">
                <a:solidFill>
                  <a:schemeClr val="accent1">
                    <a:lumMod val="75000"/>
                  </a:schemeClr>
                </a:solidFill>
                <a:latin typeface="Arial" panose="020B0604020202020204" pitchFamily="34" charset="0"/>
                <a:cs typeface="Arial" panose="020B0604020202020204" pitchFamily="34" charset="0"/>
              </a:rPr>
              <a:t>Wir befinden uns im Steigflug</a:t>
            </a:r>
            <a:r>
              <a:rPr lang="de-CH" b="1" dirty="0" smtClean="0">
                <a:solidFill>
                  <a:schemeClr val="accent1">
                    <a:lumMod val="75000"/>
                  </a:schemeClr>
                </a:solidFill>
                <a:latin typeface="Arial" panose="020B0604020202020204" pitchFamily="34" charset="0"/>
                <a:cs typeface="Arial" panose="020B0604020202020204" pitchFamily="34" charset="0"/>
              </a:rPr>
              <a:t>…</a:t>
            </a:r>
          </a:p>
          <a:p>
            <a:endParaRPr lang="de-CH" b="1" dirty="0">
              <a:solidFill>
                <a:schemeClr val="accent1">
                  <a:lumMod val="75000"/>
                </a:schemeClr>
              </a:solidFill>
              <a:latin typeface="Arial" panose="020B0604020202020204" pitchFamily="34" charset="0"/>
              <a:cs typeface="Arial" panose="020B0604020202020204" pitchFamily="34" charset="0"/>
            </a:endParaRPr>
          </a:p>
          <a:p>
            <a:endParaRPr lang="de-CH" sz="1000" b="1" dirty="0" smtClean="0">
              <a:solidFill>
                <a:schemeClr val="accent1">
                  <a:lumMod val="75000"/>
                </a:schemeClr>
              </a:solidFill>
              <a:latin typeface="Arial" panose="020B0604020202020204" pitchFamily="34" charset="0"/>
              <a:cs typeface="Arial" panose="020B0604020202020204" pitchFamily="34" charset="0"/>
            </a:endParaRPr>
          </a:p>
          <a:p>
            <a:endParaRPr lang="de-CH" sz="1050" b="1" dirty="0">
              <a:solidFill>
                <a:schemeClr val="accent1">
                  <a:lumMod val="75000"/>
                </a:schemeClr>
              </a:solidFill>
              <a:latin typeface="Arial" panose="020B0604020202020204" pitchFamily="34" charset="0"/>
              <a:cs typeface="Arial" panose="020B0604020202020204" pitchFamily="34" charset="0"/>
            </a:endParaRPr>
          </a:p>
          <a:p>
            <a:endParaRPr lang="de-CH" sz="1050" dirty="0">
              <a:solidFill>
                <a:schemeClr val="accent1">
                  <a:lumMod val="75000"/>
                </a:schemeClr>
              </a:solidFill>
              <a:latin typeface="Arial" panose="020B0604020202020204" pitchFamily="34" charset="0"/>
              <a:cs typeface="Arial" panose="020B0604020202020204" pitchFamily="34" charset="0"/>
            </a:endParaRPr>
          </a:p>
        </p:txBody>
      </p:sp>
      <p:pic>
        <p:nvPicPr>
          <p:cNvPr id="20" name="Grafik 19"/>
          <p:cNvPicPr>
            <a:picLocks noChangeAspect="1"/>
          </p:cNvPicPr>
          <p:nvPr/>
        </p:nvPicPr>
        <p:blipFill>
          <a:blip r:embed="rId5">
            <a:clrChange>
              <a:clrFrom>
                <a:srgbClr val="FFFFFF"/>
              </a:clrFrom>
              <a:clrTo>
                <a:srgbClr val="FFFFFF">
                  <a:alpha val="0"/>
                </a:srgbClr>
              </a:clrTo>
            </a:clrChange>
          </a:blip>
          <a:stretch>
            <a:fillRect/>
          </a:stretch>
        </p:blipFill>
        <p:spPr>
          <a:xfrm>
            <a:off x="9088706" y="2546960"/>
            <a:ext cx="1389839" cy="1389839"/>
          </a:xfrm>
          <a:prstGeom prst="rect">
            <a:avLst/>
          </a:prstGeom>
        </p:spPr>
      </p:pic>
    </p:spTree>
    <p:extLst>
      <p:ext uri="{BB962C8B-B14F-4D97-AF65-F5344CB8AC3E}">
        <p14:creationId xmlns:p14="http://schemas.microsoft.com/office/powerpoint/2010/main" val="1842956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0" y="0"/>
            <a:ext cx="12192000" cy="6857999"/>
          </a:xfrm>
          <a:prstGeom prst="rect">
            <a:avLst/>
          </a:prstGeom>
        </p:spPr>
      </p:pic>
      <p:sp>
        <p:nvSpPr>
          <p:cNvPr id="2" name="Rechteck 1"/>
          <p:cNvSpPr/>
          <p:nvPr/>
        </p:nvSpPr>
        <p:spPr>
          <a:xfrm>
            <a:off x="0" y="0"/>
            <a:ext cx="12192000" cy="68579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36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600" b="1"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200"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en-US" sz="6000" b="1" dirty="0">
              <a:solidFill>
                <a:schemeClr val="accent1">
                  <a:lumMod val="75000"/>
                </a:schemeClr>
              </a:solidFill>
              <a:latin typeface="Arial" panose="020B0604020202020204" pitchFamily="34" charset="0"/>
              <a:cs typeface="Arial" panose="020B0604020202020204" pitchFamily="34" charset="0"/>
            </a:endParaRPr>
          </a:p>
        </p:txBody>
      </p:sp>
      <p:pic>
        <p:nvPicPr>
          <p:cNvPr id="9" name="Grafik 8"/>
          <p:cNvPicPr>
            <a:picLocks noChangeAspect="1"/>
          </p:cNvPicPr>
          <p:nvPr/>
        </p:nvPicPr>
        <p:blipFill>
          <a:blip r:embed="rId4"/>
          <a:stretch>
            <a:fillRect/>
          </a:stretch>
        </p:blipFill>
        <p:spPr>
          <a:xfrm>
            <a:off x="9925532" y="9236"/>
            <a:ext cx="2266468" cy="565355"/>
          </a:xfrm>
          <a:prstGeom prst="rect">
            <a:avLst/>
          </a:prstGeom>
        </p:spPr>
      </p:pic>
      <p:sp>
        <p:nvSpPr>
          <p:cNvPr id="3" name="Textfeld 2"/>
          <p:cNvSpPr txBox="1"/>
          <p:nvPr/>
        </p:nvSpPr>
        <p:spPr>
          <a:xfrm>
            <a:off x="387927" y="204699"/>
            <a:ext cx="8534400" cy="1107996"/>
          </a:xfrm>
          <a:prstGeom prst="rect">
            <a:avLst/>
          </a:prstGeom>
          <a:noFill/>
        </p:spPr>
        <p:txBody>
          <a:bodyPr wrap="square" rtlCol="0">
            <a:spAutoFit/>
          </a:bodyPr>
          <a:lstStyle/>
          <a:p>
            <a:pPr lvl="0"/>
            <a:r>
              <a:rPr lang="de-CH" sz="6600" b="1" dirty="0">
                <a:solidFill>
                  <a:srgbClr val="5B9BD5">
                    <a:lumMod val="75000"/>
                  </a:srgbClr>
                </a:solidFill>
                <a:latin typeface="Arial" panose="020B0604020202020204" pitchFamily="34" charset="0"/>
                <a:cs typeface="Arial" panose="020B0604020202020204" pitchFamily="34" charset="0"/>
              </a:rPr>
              <a:t>Unser </a:t>
            </a:r>
            <a:r>
              <a:rPr lang="de-CH" sz="6600" b="1" dirty="0" smtClean="0">
                <a:solidFill>
                  <a:srgbClr val="5B9BD5">
                    <a:lumMod val="75000"/>
                  </a:srgbClr>
                </a:solidFill>
                <a:latin typeface="Arial" panose="020B0604020202020204" pitchFamily="34" charset="0"/>
                <a:cs typeface="Arial" panose="020B0604020202020204" pitchFamily="34" charset="0"/>
              </a:rPr>
              <a:t>Flugplan</a:t>
            </a:r>
            <a:endParaRPr lang="de-CH" sz="3600" b="1" dirty="0">
              <a:solidFill>
                <a:srgbClr val="5B9BD5">
                  <a:lumMod val="75000"/>
                </a:srgbClr>
              </a:solidFill>
              <a:latin typeface="Arial" panose="020B0604020202020204" pitchFamily="34" charset="0"/>
              <a:cs typeface="Arial" panose="020B0604020202020204" pitchFamily="34" charset="0"/>
            </a:endParaRPr>
          </a:p>
        </p:txBody>
      </p:sp>
      <p:pic>
        <p:nvPicPr>
          <p:cNvPr id="7" name="Grafik 6"/>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1921122"/>
            <a:ext cx="450416" cy="450416"/>
          </a:xfrm>
          <a:prstGeom prst="rect">
            <a:avLst/>
          </a:prstGeom>
        </p:spPr>
      </p:pic>
      <p:pic>
        <p:nvPicPr>
          <p:cNvPr id="8" name="Grafik 7"/>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3301736"/>
            <a:ext cx="450416" cy="450416"/>
          </a:xfrm>
          <a:prstGeom prst="rect">
            <a:avLst/>
          </a:prstGeom>
        </p:spPr>
      </p:pic>
      <p:pic>
        <p:nvPicPr>
          <p:cNvPr id="10" name="Grafik 9"/>
          <p:cNvPicPr>
            <a:picLocks noChangeAspect="1"/>
          </p:cNvPicPr>
          <p:nvPr/>
        </p:nvPicPr>
        <p:blipFill>
          <a:blip r:embed="rId5">
            <a:clrChange>
              <a:clrFrom>
                <a:srgbClr val="FFFFFF"/>
              </a:clrFrom>
              <a:clrTo>
                <a:srgbClr val="FFFFFF">
                  <a:alpha val="0"/>
                </a:srgbClr>
              </a:clrTo>
            </a:clrChange>
          </a:blip>
          <a:stretch>
            <a:fillRect/>
          </a:stretch>
        </p:blipFill>
        <p:spPr>
          <a:xfrm>
            <a:off x="698043" y="3992042"/>
            <a:ext cx="450416" cy="450416"/>
          </a:xfrm>
          <a:prstGeom prst="rect">
            <a:avLst/>
          </a:prstGeom>
        </p:spPr>
      </p:pic>
      <p:pic>
        <p:nvPicPr>
          <p:cNvPr id="11" name="Grafik 10"/>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2611429"/>
            <a:ext cx="450416" cy="450416"/>
          </a:xfrm>
          <a:prstGeom prst="rect">
            <a:avLst/>
          </a:prstGeom>
        </p:spPr>
      </p:pic>
      <p:pic>
        <p:nvPicPr>
          <p:cNvPr id="12" name="Grafik 11"/>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4682348"/>
            <a:ext cx="450416" cy="450416"/>
          </a:xfrm>
          <a:prstGeom prst="rect">
            <a:avLst/>
          </a:prstGeom>
        </p:spPr>
      </p:pic>
      <p:pic>
        <p:nvPicPr>
          <p:cNvPr id="13" name="Grafik 12"/>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5372656"/>
            <a:ext cx="450416" cy="450416"/>
          </a:xfrm>
          <a:prstGeom prst="rect">
            <a:avLst/>
          </a:prstGeom>
        </p:spPr>
      </p:pic>
      <p:sp>
        <p:nvSpPr>
          <p:cNvPr id="14" name="Textfeld 13"/>
          <p:cNvSpPr txBox="1"/>
          <p:nvPr/>
        </p:nvSpPr>
        <p:spPr>
          <a:xfrm>
            <a:off x="1232603" y="1921122"/>
            <a:ext cx="6572116" cy="461665"/>
          </a:xfrm>
          <a:prstGeom prst="rect">
            <a:avLst/>
          </a:prstGeom>
          <a:noFill/>
        </p:spPr>
        <p:txBody>
          <a:bodyPr wrap="square" rtlCol="0">
            <a:spAutoFit/>
          </a:bodyPr>
          <a:lstStyle/>
          <a:p>
            <a:r>
              <a:rPr lang="de-CH" sz="2400" b="1" dirty="0">
                <a:solidFill>
                  <a:schemeClr val="accent1">
                    <a:lumMod val="60000"/>
                    <a:lumOff val="40000"/>
                  </a:schemeClr>
                </a:solidFill>
                <a:latin typeface="Arial" panose="020B0604020202020204" pitchFamily="34" charset="0"/>
                <a:cs typeface="Arial" panose="020B0604020202020204" pitchFamily="34" charset="0"/>
              </a:rPr>
              <a:t>Begrüssung durch AVISTRAT-CH Kernteam</a:t>
            </a:r>
          </a:p>
        </p:txBody>
      </p:sp>
      <p:sp>
        <p:nvSpPr>
          <p:cNvPr id="15" name="Textfeld 14"/>
          <p:cNvSpPr txBox="1"/>
          <p:nvPr/>
        </p:nvSpPr>
        <p:spPr>
          <a:xfrm>
            <a:off x="1232604" y="2611429"/>
            <a:ext cx="6142182" cy="461665"/>
          </a:xfrm>
          <a:prstGeom prst="rect">
            <a:avLst/>
          </a:prstGeom>
          <a:noFill/>
        </p:spPr>
        <p:txBody>
          <a:bodyPr wrap="square" rtlCol="0">
            <a:spAutoFit/>
          </a:bodyPr>
          <a:lstStyle/>
          <a:p>
            <a:r>
              <a:rPr lang="de-CH" sz="2400" b="1" dirty="0">
                <a:solidFill>
                  <a:schemeClr val="accent1">
                    <a:lumMod val="60000"/>
                    <a:lumOff val="40000"/>
                  </a:schemeClr>
                </a:solidFill>
                <a:latin typeface="Arial" panose="020B0604020202020204" pitchFamily="34" charset="0"/>
                <a:cs typeface="Arial" panose="020B0604020202020204" pitchFamily="34" charset="0"/>
              </a:rPr>
              <a:t>Botschaft von </a:t>
            </a:r>
            <a:r>
              <a:rPr lang="de-CH" sz="2400" b="1" dirty="0" smtClean="0">
                <a:solidFill>
                  <a:schemeClr val="accent1">
                    <a:lumMod val="60000"/>
                    <a:lumOff val="40000"/>
                  </a:schemeClr>
                </a:solidFill>
                <a:latin typeface="Arial" panose="020B0604020202020204" pitchFamily="34" charset="0"/>
                <a:cs typeface="Arial" panose="020B0604020202020204" pitchFamily="34" charset="0"/>
              </a:rPr>
              <a:t>CASO</a:t>
            </a:r>
            <a:endParaRPr lang="de-CH" sz="240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6" name="Textfeld 15"/>
          <p:cNvSpPr txBox="1"/>
          <p:nvPr/>
        </p:nvSpPr>
        <p:spPr>
          <a:xfrm>
            <a:off x="1232604" y="3307175"/>
            <a:ext cx="6142182" cy="461665"/>
          </a:xfrm>
          <a:prstGeom prst="rect">
            <a:avLst/>
          </a:prstGeom>
          <a:noFill/>
        </p:spPr>
        <p:txBody>
          <a:bodyPr wrap="square" rtlCol="0">
            <a:spAutoFit/>
          </a:bodyPr>
          <a:lstStyle/>
          <a:p>
            <a:r>
              <a:rPr lang="de-CH" sz="2400" b="1" dirty="0">
                <a:solidFill>
                  <a:schemeClr val="accent1">
                    <a:lumMod val="60000"/>
                    <a:lumOff val="40000"/>
                  </a:schemeClr>
                </a:solidFill>
                <a:latin typeface="Arial" panose="020B0604020202020204" pitchFamily="34" charset="0"/>
                <a:cs typeface="Arial" panose="020B0604020202020204" pitchFamily="34" charset="0"/>
              </a:rPr>
              <a:t>Jahresrückblick</a:t>
            </a:r>
          </a:p>
        </p:txBody>
      </p:sp>
      <p:sp>
        <p:nvSpPr>
          <p:cNvPr id="17" name="Textfeld 16"/>
          <p:cNvSpPr txBox="1"/>
          <p:nvPr/>
        </p:nvSpPr>
        <p:spPr>
          <a:xfrm>
            <a:off x="1232603" y="4002922"/>
            <a:ext cx="7532699" cy="461665"/>
          </a:xfrm>
          <a:prstGeom prst="rect">
            <a:avLst/>
          </a:prstGeom>
          <a:noFill/>
        </p:spPr>
        <p:txBody>
          <a:bodyPr wrap="square" rtlCol="0">
            <a:spAutoFit/>
          </a:bodyPr>
          <a:lstStyle/>
          <a:p>
            <a:r>
              <a:rPr lang="de-CH" sz="2400" b="1" dirty="0" smtClean="0">
                <a:latin typeface="Arial" panose="020B0604020202020204" pitchFamily="34" charset="0"/>
                <a:cs typeface="Arial" panose="020B0604020202020204" pitchFamily="34" charset="0"/>
              </a:rPr>
              <a:t>Die «Architekten» </a:t>
            </a:r>
            <a:r>
              <a:rPr lang="de-CH" sz="2400" b="1" dirty="0">
                <a:latin typeface="Arial" panose="020B0604020202020204" pitchFamily="34" charset="0"/>
                <a:cs typeface="Arial" panose="020B0604020202020204" pitchFamily="34" charset="0"/>
              </a:rPr>
              <a:t>der Strategie von AVISTRAT-CH</a:t>
            </a:r>
          </a:p>
        </p:txBody>
      </p:sp>
      <p:sp>
        <p:nvSpPr>
          <p:cNvPr id="18" name="Textfeld 17"/>
          <p:cNvSpPr txBox="1"/>
          <p:nvPr/>
        </p:nvSpPr>
        <p:spPr>
          <a:xfrm>
            <a:off x="1232603" y="4693229"/>
            <a:ext cx="6142182" cy="461665"/>
          </a:xfrm>
          <a:prstGeom prst="rect">
            <a:avLst/>
          </a:prstGeom>
          <a:noFill/>
        </p:spPr>
        <p:txBody>
          <a:bodyPr wrap="square" rtlCol="0">
            <a:spAutoFit/>
          </a:bodyPr>
          <a:lstStyle/>
          <a:p>
            <a:r>
              <a:rPr lang="de-CH" sz="2400" b="1" dirty="0" smtClean="0">
                <a:solidFill>
                  <a:schemeClr val="accent1">
                    <a:lumMod val="60000"/>
                    <a:lumOff val="40000"/>
                  </a:schemeClr>
                </a:solidFill>
                <a:latin typeface="Arial" panose="020B0604020202020204" pitchFamily="34" charset="0"/>
                <a:cs typeface="Arial" panose="020B0604020202020204" pitchFamily="34" charset="0"/>
              </a:rPr>
              <a:t>Ausblick</a:t>
            </a:r>
            <a:endParaRPr lang="de-CH" sz="240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9" name="Textfeld 18"/>
          <p:cNvSpPr txBox="1"/>
          <p:nvPr/>
        </p:nvSpPr>
        <p:spPr>
          <a:xfrm>
            <a:off x="1232604" y="5394416"/>
            <a:ext cx="6719898" cy="461665"/>
          </a:xfrm>
          <a:prstGeom prst="rect">
            <a:avLst/>
          </a:prstGeom>
          <a:noFill/>
        </p:spPr>
        <p:txBody>
          <a:bodyPr wrap="square" rtlCol="0">
            <a:spAutoFit/>
          </a:bodyPr>
          <a:lstStyle/>
          <a:p>
            <a:r>
              <a:rPr lang="de-CH" sz="2400" b="1" dirty="0" smtClean="0">
                <a:solidFill>
                  <a:schemeClr val="accent1">
                    <a:lumMod val="60000"/>
                    <a:lumOff val="40000"/>
                  </a:schemeClr>
                </a:solidFill>
                <a:latin typeface="Arial" panose="020B0604020202020204" pitchFamily="34" charset="0"/>
                <a:cs typeface="Arial" panose="020B0604020202020204" pitchFamily="34" charset="0"/>
              </a:rPr>
              <a:t>Schlusswort </a:t>
            </a:r>
            <a:r>
              <a:rPr lang="de-CH" sz="2400" b="1" dirty="0">
                <a:solidFill>
                  <a:schemeClr val="accent1">
                    <a:lumMod val="60000"/>
                    <a:lumOff val="40000"/>
                  </a:schemeClr>
                </a:solidFill>
                <a:latin typeface="Arial" panose="020B0604020202020204" pitchFamily="34" charset="0"/>
                <a:cs typeface="Arial" panose="020B0604020202020204" pitchFamily="34" charset="0"/>
              </a:rPr>
              <a:t>durch AVISTRAT-CH Kernteam</a:t>
            </a:r>
          </a:p>
        </p:txBody>
      </p:sp>
      <p:sp>
        <p:nvSpPr>
          <p:cNvPr id="5" name="Ovale Legende 4"/>
          <p:cNvSpPr/>
          <p:nvPr/>
        </p:nvSpPr>
        <p:spPr>
          <a:xfrm>
            <a:off x="8765302" y="1898881"/>
            <a:ext cx="3167271" cy="2318369"/>
          </a:xfrm>
          <a:prstGeom prst="wedgeEllipseCallout">
            <a:avLst>
              <a:gd name="adj1" fmla="val -55927"/>
              <a:gd name="adj2" fmla="val 492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b="1" dirty="0">
                <a:solidFill>
                  <a:schemeClr val="accent1">
                    <a:lumMod val="75000"/>
                  </a:schemeClr>
                </a:solidFill>
                <a:latin typeface="Arial" panose="020B0604020202020204" pitchFamily="34" charset="0"/>
                <a:cs typeface="Arial" panose="020B0604020202020204" pitchFamily="34" charset="0"/>
              </a:rPr>
              <a:t>Wir haben die Reiseflughöhe erreicht</a:t>
            </a:r>
            <a:r>
              <a:rPr lang="de-CH" b="1" dirty="0" smtClean="0">
                <a:solidFill>
                  <a:schemeClr val="accent1">
                    <a:lumMod val="75000"/>
                  </a:schemeClr>
                </a:solidFill>
                <a:latin typeface="Arial" panose="020B0604020202020204" pitchFamily="34" charset="0"/>
                <a:cs typeface="Arial" panose="020B0604020202020204" pitchFamily="34" charset="0"/>
              </a:rPr>
              <a:t>!</a:t>
            </a:r>
          </a:p>
          <a:p>
            <a:endParaRPr lang="de-CH" sz="1000" b="1" dirty="0">
              <a:solidFill>
                <a:schemeClr val="accent1">
                  <a:lumMod val="75000"/>
                </a:schemeClr>
              </a:solidFill>
              <a:latin typeface="Arial" panose="020B0604020202020204" pitchFamily="34" charset="0"/>
              <a:cs typeface="Arial" panose="020B0604020202020204" pitchFamily="34" charset="0"/>
            </a:endParaRPr>
          </a:p>
          <a:p>
            <a:endParaRPr lang="de-CH" sz="1000" b="1" dirty="0" smtClean="0">
              <a:solidFill>
                <a:schemeClr val="accent1">
                  <a:lumMod val="75000"/>
                </a:schemeClr>
              </a:solidFill>
              <a:latin typeface="Arial" panose="020B0604020202020204" pitchFamily="34" charset="0"/>
              <a:cs typeface="Arial" panose="020B0604020202020204" pitchFamily="34" charset="0"/>
            </a:endParaRPr>
          </a:p>
          <a:p>
            <a:endParaRPr lang="de-CH" sz="1050" b="1" dirty="0">
              <a:solidFill>
                <a:schemeClr val="accent1">
                  <a:lumMod val="75000"/>
                </a:schemeClr>
              </a:solidFill>
              <a:latin typeface="Arial" panose="020B0604020202020204" pitchFamily="34" charset="0"/>
              <a:cs typeface="Arial" panose="020B0604020202020204" pitchFamily="34" charset="0"/>
            </a:endParaRPr>
          </a:p>
          <a:p>
            <a:endParaRPr lang="de-CH" sz="1050" dirty="0">
              <a:solidFill>
                <a:schemeClr val="accent1">
                  <a:lumMod val="75000"/>
                </a:schemeClr>
              </a:solidFill>
              <a:latin typeface="Arial" panose="020B0604020202020204" pitchFamily="34" charset="0"/>
              <a:cs typeface="Arial" panose="020B0604020202020204" pitchFamily="34" charset="0"/>
            </a:endParaRPr>
          </a:p>
        </p:txBody>
      </p:sp>
      <p:pic>
        <p:nvPicPr>
          <p:cNvPr id="21" name="Grafik 20"/>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9835" t="13061" r="31588" b="27843"/>
          <a:stretch/>
        </p:blipFill>
        <p:spPr>
          <a:xfrm>
            <a:off x="9672594" y="2769846"/>
            <a:ext cx="2115128" cy="1447404"/>
          </a:xfrm>
          <a:prstGeom prst="rect">
            <a:avLst/>
          </a:prstGeom>
        </p:spPr>
      </p:pic>
    </p:spTree>
    <p:extLst>
      <p:ext uri="{BB962C8B-B14F-4D97-AF65-F5344CB8AC3E}">
        <p14:creationId xmlns:p14="http://schemas.microsoft.com/office/powerpoint/2010/main" val="2193578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0" y="0"/>
            <a:ext cx="12192000" cy="6857999"/>
          </a:xfrm>
          <a:prstGeom prst="rect">
            <a:avLst/>
          </a:prstGeom>
        </p:spPr>
      </p:pic>
      <p:sp>
        <p:nvSpPr>
          <p:cNvPr id="2" name="Rechteck 1"/>
          <p:cNvSpPr/>
          <p:nvPr/>
        </p:nvSpPr>
        <p:spPr>
          <a:xfrm>
            <a:off x="0" y="-1"/>
            <a:ext cx="12192000" cy="685799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endParaRPr lang="de-CH" sz="3000" dirty="0">
              <a:solidFill>
                <a:schemeClr val="accent1"/>
              </a:solidFill>
              <a:latin typeface="Arial" panose="020B0604020202020204" pitchFamily="34" charset="0"/>
              <a:cs typeface="Arial" panose="020B0604020202020204" pitchFamily="34" charset="0"/>
            </a:endParaRPr>
          </a:p>
          <a:p>
            <a:endParaRPr lang="de-CH" sz="3000" b="1" dirty="0" smtClean="0">
              <a:solidFill>
                <a:schemeClr val="accent1"/>
              </a:solidFill>
              <a:latin typeface="Arial" panose="020B0604020202020204" pitchFamily="34" charset="0"/>
              <a:cs typeface="Arial" panose="020B0604020202020204" pitchFamily="34" charset="0"/>
            </a:endParaRPr>
          </a:p>
          <a:p>
            <a:r>
              <a:rPr lang="de-CH" sz="2500" b="1" dirty="0" smtClean="0">
                <a:solidFill>
                  <a:schemeClr val="accent1"/>
                </a:solidFill>
                <a:latin typeface="Arial" panose="020B0604020202020204" pitchFamily="34" charset="0"/>
                <a:cs typeface="Arial" panose="020B0604020202020204" pitchFamily="34" charset="0"/>
              </a:rPr>
              <a:t>Folgende Fragen haben wir den «Architekten» der Strategieentwürfe gestellt:</a:t>
            </a:r>
            <a:endParaRPr lang="de-CH" sz="2500" b="1" dirty="0">
              <a:solidFill>
                <a:schemeClr val="accent1"/>
              </a:solidFill>
              <a:latin typeface="Arial" panose="020B0604020202020204" pitchFamily="34" charset="0"/>
              <a:cs typeface="Arial" panose="020B0604020202020204" pitchFamily="34" charset="0"/>
            </a:endParaRPr>
          </a:p>
          <a:p>
            <a:endParaRPr lang="de-CH" sz="2400" dirty="0" smtClean="0">
              <a:solidFill>
                <a:schemeClr val="accent1"/>
              </a:solidFill>
              <a:latin typeface="Arial" panose="020B0604020202020204" pitchFamily="34" charset="0"/>
              <a:cs typeface="Arial" panose="020B0604020202020204" pitchFamily="34" charset="0"/>
            </a:endParaRPr>
          </a:p>
          <a:p>
            <a:pPr marL="971550" lvl="1" indent="-514350">
              <a:spcBef>
                <a:spcPts val="600"/>
              </a:spcBef>
              <a:spcAft>
                <a:spcPts val="600"/>
              </a:spcAft>
              <a:buFont typeface="+mj-lt"/>
              <a:buAutoNum type="arabicPeriod"/>
            </a:pPr>
            <a:r>
              <a:rPr lang="de-CH" sz="2400" dirty="0" smtClean="0">
                <a:solidFill>
                  <a:schemeClr val="accent1"/>
                </a:solidFill>
                <a:latin typeface="Arial" panose="020B0604020202020204" pitchFamily="34" charset="0"/>
                <a:cs typeface="Arial" panose="020B0604020202020204" pitchFamily="34" charset="0"/>
              </a:rPr>
              <a:t>Kurze Vorstellung.</a:t>
            </a:r>
          </a:p>
          <a:p>
            <a:pPr marL="971550" lvl="1" indent="-514350">
              <a:spcBef>
                <a:spcPts val="600"/>
              </a:spcBef>
              <a:spcAft>
                <a:spcPts val="600"/>
              </a:spcAft>
              <a:buFont typeface="+mj-lt"/>
              <a:buAutoNum type="arabicPeriod"/>
            </a:pPr>
            <a:r>
              <a:rPr lang="de-CH" sz="2400" dirty="0" smtClean="0">
                <a:solidFill>
                  <a:schemeClr val="accent1"/>
                </a:solidFill>
                <a:latin typeface="Arial" panose="020B0604020202020204" pitchFamily="34" charset="0"/>
                <a:cs typeface="Arial" panose="020B0604020202020204" pitchFamily="34" charset="0"/>
              </a:rPr>
              <a:t>Was denkt Ihr, wo liegt die grösste Chance in AVISTRAT-CH? </a:t>
            </a:r>
          </a:p>
          <a:p>
            <a:pPr marL="971550" lvl="1" indent="-514350">
              <a:spcBef>
                <a:spcPts val="600"/>
              </a:spcBef>
              <a:spcAft>
                <a:spcPts val="600"/>
              </a:spcAft>
              <a:buFont typeface="+mj-lt"/>
              <a:buAutoNum type="arabicPeriod"/>
            </a:pPr>
            <a:r>
              <a:rPr lang="de-CH" sz="2400" dirty="0" smtClean="0">
                <a:solidFill>
                  <a:schemeClr val="accent1"/>
                </a:solidFill>
                <a:latin typeface="Arial" panose="020B0604020202020204" pitchFamily="34" charset="0"/>
                <a:cs typeface="Arial" panose="020B0604020202020204" pitchFamily="34" charset="0"/>
              </a:rPr>
              <a:t>Was waren aus </a:t>
            </a:r>
            <a:r>
              <a:rPr lang="de-CH" sz="2400" dirty="0">
                <a:solidFill>
                  <a:schemeClr val="accent1"/>
                </a:solidFill>
                <a:latin typeface="Arial" panose="020B0604020202020204" pitchFamily="34" charset="0"/>
                <a:cs typeface="Arial" panose="020B0604020202020204" pitchFamily="34" charset="0"/>
              </a:rPr>
              <a:t>E</a:t>
            </a:r>
            <a:r>
              <a:rPr lang="de-CH" sz="2400" dirty="0" smtClean="0">
                <a:solidFill>
                  <a:schemeClr val="accent1"/>
                </a:solidFill>
                <a:latin typeface="Arial" panose="020B0604020202020204" pitchFamily="34" charset="0"/>
                <a:cs typeface="Arial" panose="020B0604020202020204" pitchFamily="34" charset="0"/>
              </a:rPr>
              <a:t>urer Sicht die Schwierigkeiten im Strategieentwicklungsprozess?</a:t>
            </a:r>
          </a:p>
          <a:p>
            <a:pPr marL="971550" lvl="1" indent="-514350">
              <a:spcBef>
                <a:spcPts val="600"/>
              </a:spcBef>
              <a:spcAft>
                <a:spcPts val="600"/>
              </a:spcAft>
              <a:buFont typeface="+mj-lt"/>
              <a:buAutoNum type="arabicPeriod"/>
            </a:pPr>
            <a:r>
              <a:rPr lang="de-CH" sz="2400" dirty="0" smtClean="0">
                <a:solidFill>
                  <a:schemeClr val="accent1"/>
                </a:solidFill>
                <a:latin typeface="Arial" panose="020B0604020202020204" pitchFamily="34" charset="0"/>
                <a:cs typeface="Arial" panose="020B0604020202020204" pitchFamily="34" charset="0"/>
              </a:rPr>
              <a:t>Wie seht Ihr den Impact von Covid-19 auf die Aviatik generell und auf das Programm AVISTRAT-CH konkret?</a:t>
            </a:r>
          </a:p>
          <a:p>
            <a:pPr marL="971550" lvl="1" indent="-514350">
              <a:spcBef>
                <a:spcPts val="600"/>
              </a:spcBef>
              <a:spcAft>
                <a:spcPts val="600"/>
              </a:spcAft>
              <a:buFont typeface="+mj-lt"/>
              <a:buAutoNum type="arabicPeriod"/>
            </a:pPr>
            <a:r>
              <a:rPr lang="de-CH" sz="2400" dirty="0" smtClean="0">
                <a:solidFill>
                  <a:schemeClr val="accent1"/>
                </a:solidFill>
                <a:latin typeface="Arial" panose="020B0604020202020204" pitchFamily="34" charset="0"/>
                <a:cs typeface="Arial" panose="020B0604020202020204" pitchFamily="34" charset="0"/>
              </a:rPr>
              <a:t>Welche Botschaft möchtet Ihr dem Fach- und Projektausschuss für die weitere Bearbeitung mit auf den Weg geben?</a:t>
            </a:r>
          </a:p>
          <a:p>
            <a:pPr marL="514350" indent="-514350">
              <a:buFont typeface="+mj-lt"/>
              <a:buAutoNum type="arabicPeriod"/>
            </a:pPr>
            <a:endParaRPr lang="en-US" sz="3000" b="1" dirty="0">
              <a:solidFill>
                <a:schemeClr val="accent1"/>
              </a:solidFill>
              <a:latin typeface="Arial" panose="020B0604020202020204" pitchFamily="34" charset="0"/>
              <a:cs typeface="Arial" panose="020B0604020202020204" pitchFamily="34" charset="0"/>
            </a:endParaRPr>
          </a:p>
        </p:txBody>
      </p:sp>
      <p:pic>
        <p:nvPicPr>
          <p:cNvPr id="9" name="Grafik 8"/>
          <p:cNvPicPr>
            <a:picLocks noChangeAspect="1"/>
          </p:cNvPicPr>
          <p:nvPr/>
        </p:nvPicPr>
        <p:blipFill>
          <a:blip r:embed="rId4"/>
          <a:stretch>
            <a:fillRect/>
          </a:stretch>
        </p:blipFill>
        <p:spPr>
          <a:xfrm>
            <a:off x="9925532" y="9235"/>
            <a:ext cx="2266468" cy="565355"/>
          </a:xfrm>
          <a:prstGeom prst="rect">
            <a:avLst/>
          </a:prstGeom>
        </p:spPr>
      </p:pic>
    </p:spTree>
    <p:extLst>
      <p:ext uri="{BB962C8B-B14F-4D97-AF65-F5344CB8AC3E}">
        <p14:creationId xmlns:p14="http://schemas.microsoft.com/office/powerpoint/2010/main" val="785654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0" y="0"/>
            <a:ext cx="12192000" cy="6857999"/>
          </a:xfrm>
          <a:prstGeom prst="rect">
            <a:avLst/>
          </a:prstGeom>
        </p:spPr>
      </p:pic>
      <p:sp>
        <p:nvSpPr>
          <p:cNvPr id="2" name="Rechteck 1"/>
          <p:cNvSpPr/>
          <p:nvPr/>
        </p:nvSpPr>
        <p:spPr>
          <a:xfrm>
            <a:off x="-6398" y="-1"/>
            <a:ext cx="12192000" cy="68579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4000" dirty="0">
              <a:solidFill>
                <a:schemeClr val="accent1">
                  <a:lumMod val="75000"/>
                </a:schemeClr>
              </a:solidFill>
              <a:latin typeface="Arial" panose="020B0604020202020204" pitchFamily="34" charset="0"/>
              <a:cs typeface="Arial" panose="020B0604020202020204" pitchFamily="34" charset="0"/>
            </a:endParaRPr>
          </a:p>
          <a:p>
            <a:pPr algn="ctr"/>
            <a:endParaRPr lang="de-CH" sz="4000" b="1" dirty="0">
              <a:solidFill>
                <a:schemeClr val="accent1">
                  <a:lumMod val="75000"/>
                </a:schemeClr>
              </a:solidFill>
              <a:latin typeface="Arial" panose="020B0604020202020204" pitchFamily="34" charset="0"/>
              <a:cs typeface="Arial" panose="020B0604020202020204" pitchFamily="34" charset="0"/>
            </a:endParaRPr>
          </a:p>
          <a:p>
            <a:pPr algn="ctr"/>
            <a:r>
              <a:rPr lang="de-CH" sz="5400" b="1" dirty="0" smtClean="0">
                <a:solidFill>
                  <a:schemeClr val="accent1">
                    <a:lumMod val="75000"/>
                  </a:schemeClr>
                </a:solidFill>
                <a:latin typeface="Arial" panose="020B0604020202020204" pitchFamily="34" charset="0"/>
                <a:cs typeface="Arial" panose="020B0604020202020204" pitchFamily="34" charset="0"/>
              </a:rPr>
              <a:t>Die Architekten der Strategie-</a:t>
            </a:r>
          </a:p>
          <a:p>
            <a:pPr algn="ctr"/>
            <a:r>
              <a:rPr lang="de-CH" sz="5400" b="1" dirty="0">
                <a:solidFill>
                  <a:schemeClr val="accent1">
                    <a:lumMod val="75000"/>
                  </a:schemeClr>
                </a:solidFill>
                <a:latin typeface="Arial" panose="020B0604020202020204" pitchFamily="34" charset="0"/>
                <a:cs typeface="Arial" panose="020B0604020202020204" pitchFamily="34" charset="0"/>
              </a:rPr>
              <a:t>e</a:t>
            </a:r>
            <a:r>
              <a:rPr lang="de-CH" sz="5400" b="1" dirty="0" smtClean="0">
                <a:solidFill>
                  <a:schemeClr val="accent1">
                    <a:lumMod val="75000"/>
                  </a:schemeClr>
                </a:solidFill>
                <a:latin typeface="Arial" panose="020B0604020202020204" pitchFamily="34" charset="0"/>
                <a:cs typeface="Arial" panose="020B0604020202020204" pitchFamily="34" charset="0"/>
              </a:rPr>
              <a:t>ntwürfe haben das Wort</a:t>
            </a:r>
            <a:r>
              <a:rPr lang="de-CH" sz="5400" b="1" dirty="0">
                <a:solidFill>
                  <a:schemeClr val="accent1">
                    <a:lumMod val="75000"/>
                  </a:schemeClr>
                </a:solidFill>
                <a:latin typeface="Arial" panose="020B0604020202020204" pitchFamily="34" charset="0"/>
                <a:cs typeface="Arial" panose="020B0604020202020204" pitchFamily="34" charset="0"/>
              </a:rPr>
              <a:t>:</a:t>
            </a:r>
            <a:endParaRPr lang="de-CH" sz="54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4000"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6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6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600" b="1"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200"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en-US" sz="6000" b="1" dirty="0">
              <a:solidFill>
                <a:schemeClr val="accent1">
                  <a:lumMod val="75000"/>
                </a:schemeClr>
              </a:solidFill>
              <a:latin typeface="Arial" panose="020B0604020202020204" pitchFamily="34" charset="0"/>
              <a:cs typeface="Arial" panose="020B0604020202020204" pitchFamily="34" charset="0"/>
            </a:endParaRPr>
          </a:p>
        </p:txBody>
      </p:sp>
      <p:pic>
        <p:nvPicPr>
          <p:cNvPr id="9" name="Grafik 8"/>
          <p:cNvPicPr>
            <a:picLocks noChangeAspect="1"/>
          </p:cNvPicPr>
          <p:nvPr/>
        </p:nvPicPr>
        <p:blipFill>
          <a:blip r:embed="rId4"/>
          <a:stretch>
            <a:fillRect/>
          </a:stretch>
        </p:blipFill>
        <p:spPr>
          <a:xfrm>
            <a:off x="9925532" y="-3"/>
            <a:ext cx="2266468" cy="565355"/>
          </a:xfrm>
          <a:prstGeom prst="rect">
            <a:avLst/>
          </a:prstGeom>
        </p:spPr>
      </p:pic>
      <p:grpSp>
        <p:nvGrpSpPr>
          <p:cNvPr id="4" name="Gruppieren 3"/>
          <p:cNvGrpSpPr/>
          <p:nvPr/>
        </p:nvGrpSpPr>
        <p:grpSpPr>
          <a:xfrm>
            <a:off x="0" y="4391259"/>
            <a:ext cx="12192000" cy="2149642"/>
            <a:chOff x="156992" y="4448907"/>
            <a:chExt cx="12192000" cy="2149642"/>
          </a:xfrm>
        </p:grpSpPr>
        <p:sp>
          <p:nvSpPr>
            <p:cNvPr id="3" name="Rechteck 2"/>
            <p:cNvSpPr/>
            <p:nvPr/>
          </p:nvSpPr>
          <p:spPr>
            <a:xfrm>
              <a:off x="156992" y="4448907"/>
              <a:ext cx="12192000" cy="2149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 name="Grafik 9"/>
            <p:cNvPicPr>
              <a:picLocks noChangeAspect="1"/>
            </p:cNvPicPr>
            <p:nvPr/>
          </p:nvPicPr>
          <p:blipFill rotWithShape="1">
            <a:blip r:embed="rId5"/>
            <a:srcRect t="9173" b="17345"/>
            <a:stretch/>
          </p:blipFill>
          <p:spPr>
            <a:xfrm>
              <a:off x="237192" y="4865814"/>
              <a:ext cx="1777700" cy="1306280"/>
            </a:xfrm>
            <a:prstGeom prst="rect">
              <a:avLst/>
            </a:prstGeom>
          </p:spPr>
        </p:pic>
        <p:pic>
          <p:nvPicPr>
            <p:cNvPr id="5" name="Grafik 4"/>
            <p:cNvPicPr>
              <a:picLocks noChangeAspect="1"/>
            </p:cNvPicPr>
            <p:nvPr/>
          </p:nvPicPr>
          <p:blipFill>
            <a:blip r:embed="rId6"/>
            <a:stretch>
              <a:fillRect/>
            </a:stretch>
          </p:blipFill>
          <p:spPr>
            <a:xfrm>
              <a:off x="7346723" y="4614245"/>
              <a:ext cx="1487117" cy="1017501"/>
            </a:xfrm>
            <a:prstGeom prst="rect">
              <a:avLst/>
            </a:prstGeom>
          </p:spPr>
        </p:pic>
        <p:pic>
          <p:nvPicPr>
            <p:cNvPr id="7" name="Grafik 6"/>
            <p:cNvPicPr>
              <a:picLocks noChangeAspect="1"/>
            </p:cNvPicPr>
            <p:nvPr/>
          </p:nvPicPr>
          <p:blipFill>
            <a:blip r:embed="rId7"/>
            <a:stretch>
              <a:fillRect/>
            </a:stretch>
          </p:blipFill>
          <p:spPr>
            <a:xfrm>
              <a:off x="2485215" y="5138858"/>
              <a:ext cx="1824461" cy="760192"/>
            </a:xfrm>
            <a:prstGeom prst="rect">
              <a:avLst/>
            </a:prstGeom>
          </p:spPr>
        </p:pic>
        <p:pic>
          <p:nvPicPr>
            <p:cNvPr id="11" name="Grafik 10"/>
            <p:cNvPicPr>
              <a:picLocks noChangeAspect="1"/>
            </p:cNvPicPr>
            <p:nvPr/>
          </p:nvPicPr>
          <p:blipFill>
            <a:blip r:embed="rId8"/>
            <a:stretch>
              <a:fillRect/>
            </a:stretch>
          </p:blipFill>
          <p:spPr>
            <a:xfrm>
              <a:off x="9989127" y="4719750"/>
              <a:ext cx="1456871" cy="978337"/>
            </a:xfrm>
            <a:prstGeom prst="rect">
              <a:avLst/>
            </a:prstGeom>
          </p:spPr>
        </p:pic>
        <p:pic>
          <p:nvPicPr>
            <p:cNvPr id="12" name="Grafik 11"/>
            <p:cNvPicPr>
              <a:picLocks noChangeAspect="1"/>
            </p:cNvPicPr>
            <p:nvPr/>
          </p:nvPicPr>
          <p:blipFill>
            <a:blip r:embed="rId9"/>
            <a:stretch>
              <a:fillRect/>
            </a:stretch>
          </p:blipFill>
          <p:spPr>
            <a:xfrm>
              <a:off x="9731246" y="5698089"/>
              <a:ext cx="2162544" cy="700543"/>
            </a:xfrm>
            <a:prstGeom prst="rect">
              <a:avLst/>
            </a:prstGeom>
          </p:spPr>
        </p:pic>
        <p:pic>
          <p:nvPicPr>
            <p:cNvPr id="13" name="Grafik 12">
              <a:extLst>
                <a:ext uri="{FF2B5EF4-FFF2-40B4-BE49-F238E27FC236}">
                  <a16:creationId xmlns:a16="http://schemas.microsoft.com/office/drawing/2014/main" id="{764D7E9A-4B5F-4149-B3F4-284AF0334D6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988080" y="4532365"/>
              <a:ext cx="1079172" cy="903132"/>
            </a:xfrm>
            <a:prstGeom prst="rect">
              <a:avLst/>
            </a:prstGeom>
          </p:spPr>
        </p:pic>
        <p:pic>
          <p:nvPicPr>
            <p:cNvPr id="8" name="Picture 4" descr="ACR Internationa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30771" y="5797084"/>
              <a:ext cx="1603069" cy="448860"/>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Grafik 13"/>
          <p:cNvPicPr>
            <a:picLocks noChangeAspect="1"/>
          </p:cNvPicPr>
          <p:nvPr/>
        </p:nvPicPr>
        <p:blipFill>
          <a:blip r:embed="rId12"/>
          <a:stretch>
            <a:fillRect/>
          </a:stretch>
        </p:blipFill>
        <p:spPr>
          <a:xfrm>
            <a:off x="4859757" y="5466080"/>
            <a:ext cx="896428" cy="896428"/>
          </a:xfrm>
          <a:prstGeom prst="rect">
            <a:avLst/>
          </a:prstGeom>
        </p:spPr>
      </p:pic>
      <p:pic>
        <p:nvPicPr>
          <p:cNvPr id="15" name="Grafik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03931" y="4391257"/>
            <a:ext cx="2057327" cy="2149643"/>
          </a:xfrm>
          <a:prstGeom prst="rect">
            <a:avLst/>
          </a:prstGeom>
        </p:spPr>
      </p:pic>
      <p:sp>
        <p:nvSpPr>
          <p:cNvPr id="16" name="Textfeld 15"/>
          <p:cNvSpPr txBox="1"/>
          <p:nvPr/>
        </p:nvSpPr>
        <p:spPr>
          <a:xfrm>
            <a:off x="233691" y="3742767"/>
            <a:ext cx="1624209" cy="338554"/>
          </a:xfrm>
          <a:prstGeom prst="rect">
            <a:avLst/>
          </a:prstGeom>
          <a:noFill/>
        </p:spPr>
        <p:txBody>
          <a:bodyPr wrap="square" rtlCol="0">
            <a:spAutoFit/>
          </a:bodyPr>
          <a:lstStyle/>
          <a:p>
            <a:r>
              <a:rPr lang="de-CH" sz="1600" b="1" dirty="0" smtClean="0">
                <a:latin typeface="Arial" panose="020B0604020202020204" pitchFamily="34" charset="0"/>
                <a:cs typeface="Arial" panose="020B0604020202020204" pitchFamily="34" charset="0"/>
                <a:hlinkClick r:id="rId14"/>
              </a:rPr>
              <a:t>Oliver Wyman</a:t>
            </a:r>
            <a:endParaRPr lang="de-CH" sz="1600" b="1" dirty="0">
              <a:latin typeface="Arial" panose="020B0604020202020204" pitchFamily="34" charset="0"/>
              <a:cs typeface="Arial" panose="020B0604020202020204" pitchFamily="34" charset="0"/>
            </a:endParaRPr>
          </a:p>
        </p:txBody>
      </p:sp>
      <p:sp>
        <p:nvSpPr>
          <p:cNvPr id="17" name="Textfeld 16"/>
          <p:cNvSpPr txBox="1"/>
          <p:nvPr/>
        </p:nvSpPr>
        <p:spPr>
          <a:xfrm>
            <a:off x="2585420" y="3742767"/>
            <a:ext cx="1256145" cy="338554"/>
          </a:xfrm>
          <a:prstGeom prst="rect">
            <a:avLst/>
          </a:prstGeom>
          <a:noFill/>
        </p:spPr>
        <p:txBody>
          <a:bodyPr wrap="square" rtlCol="0">
            <a:spAutoFit/>
          </a:bodyPr>
          <a:lstStyle/>
          <a:p>
            <a:r>
              <a:rPr lang="de-CH" sz="1600" b="1" dirty="0" err="1" smtClean="0">
                <a:latin typeface="Arial" panose="020B0604020202020204" pitchFamily="34" charset="0"/>
                <a:cs typeface="Arial" panose="020B0604020202020204" pitchFamily="34" charset="0"/>
                <a:hlinkClick r:id="rId15"/>
              </a:rPr>
              <a:t>skyguide</a:t>
            </a:r>
            <a:endParaRPr lang="de-CH" sz="1600" b="1" dirty="0">
              <a:latin typeface="Arial" panose="020B0604020202020204" pitchFamily="34" charset="0"/>
              <a:cs typeface="Arial" panose="020B0604020202020204" pitchFamily="34" charset="0"/>
            </a:endParaRPr>
          </a:p>
        </p:txBody>
      </p:sp>
      <p:sp>
        <p:nvSpPr>
          <p:cNvPr id="18" name="Textfeld 17"/>
          <p:cNvSpPr txBox="1"/>
          <p:nvPr/>
        </p:nvSpPr>
        <p:spPr>
          <a:xfrm>
            <a:off x="4569085" y="3745778"/>
            <a:ext cx="1790426" cy="338554"/>
          </a:xfrm>
          <a:prstGeom prst="rect">
            <a:avLst/>
          </a:prstGeom>
          <a:noFill/>
        </p:spPr>
        <p:txBody>
          <a:bodyPr wrap="square" rtlCol="0">
            <a:spAutoFit/>
          </a:bodyPr>
          <a:lstStyle/>
          <a:p>
            <a:r>
              <a:rPr lang="de-CH" sz="1600" b="1" dirty="0" smtClean="0">
                <a:latin typeface="Arial" panose="020B0604020202020204" pitchFamily="34" charset="0"/>
                <a:cs typeface="Arial" panose="020B0604020202020204" pitchFamily="34" charset="0"/>
                <a:hlinkClick r:id="rId16"/>
              </a:rPr>
              <a:t>Expertengruppe</a:t>
            </a:r>
            <a:endParaRPr lang="de-CH" sz="1600" b="1" dirty="0">
              <a:latin typeface="Arial" panose="020B0604020202020204" pitchFamily="34" charset="0"/>
              <a:cs typeface="Arial" panose="020B0604020202020204" pitchFamily="34" charset="0"/>
            </a:endParaRPr>
          </a:p>
        </p:txBody>
      </p:sp>
      <p:sp>
        <p:nvSpPr>
          <p:cNvPr id="19" name="Textfeld 18"/>
          <p:cNvSpPr txBox="1"/>
          <p:nvPr/>
        </p:nvSpPr>
        <p:spPr>
          <a:xfrm>
            <a:off x="7184734" y="3742767"/>
            <a:ext cx="1630653" cy="338554"/>
          </a:xfrm>
          <a:prstGeom prst="rect">
            <a:avLst/>
          </a:prstGeom>
          <a:noFill/>
        </p:spPr>
        <p:txBody>
          <a:bodyPr wrap="square" rtlCol="0">
            <a:spAutoFit/>
          </a:bodyPr>
          <a:lstStyle/>
          <a:p>
            <a:r>
              <a:rPr lang="de-CH" sz="1600" b="1" dirty="0" smtClean="0">
                <a:latin typeface="Arial" panose="020B0604020202020204" pitchFamily="34" charset="0"/>
                <a:cs typeface="Arial" panose="020B0604020202020204" pitchFamily="34" charset="0"/>
                <a:hlinkClick r:id="rId17"/>
              </a:rPr>
              <a:t>ARCS &amp; ACR</a:t>
            </a:r>
            <a:endParaRPr lang="de-CH" sz="1600" b="1" dirty="0">
              <a:latin typeface="Arial" panose="020B0604020202020204" pitchFamily="34" charset="0"/>
              <a:cs typeface="Arial" panose="020B0604020202020204" pitchFamily="34" charset="0"/>
            </a:endParaRPr>
          </a:p>
        </p:txBody>
      </p:sp>
      <p:sp>
        <p:nvSpPr>
          <p:cNvPr id="20" name="Textfeld 19"/>
          <p:cNvSpPr txBox="1"/>
          <p:nvPr/>
        </p:nvSpPr>
        <p:spPr>
          <a:xfrm>
            <a:off x="9640610" y="3743692"/>
            <a:ext cx="2218881" cy="338554"/>
          </a:xfrm>
          <a:prstGeom prst="rect">
            <a:avLst/>
          </a:prstGeom>
          <a:noFill/>
        </p:spPr>
        <p:txBody>
          <a:bodyPr wrap="square" rtlCol="0">
            <a:spAutoFit/>
          </a:bodyPr>
          <a:lstStyle/>
          <a:p>
            <a:r>
              <a:rPr lang="de-CH" sz="1600" b="1" dirty="0" smtClean="0">
                <a:latin typeface="Arial" panose="020B0604020202020204" pitchFamily="34" charset="0"/>
                <a:cs typeface="Arial" panose="020B0604020202020204" pitchFamily="34" charset="0"/>
                <a:hlinkClick r:id="rId18"/>
              </a:rPr>
              <a:t>NLR &amp; </a:t>
            </a:r>
            <a:r>
              <a:rPr lang="de-CH" sz="1600" b="1" dirty="0" err="1" smtClean="0">
                <a:latin typeface="Arial" panose="020B0604020202020204" pitchFamily="34" charset="0"/>
                <a:cs typeface="Arial" panose="020B0604020202020204" pitchFamily="34" charset="0"/>
                <a:hlinkClick r:id="rId18"/>
              </a:rPr>
              <a:t>PvL</a:t>
            </a:r>
            <a:r>
              <a:rPr lang="de-CH" sz="1600" b="1" dirty="0" smtClean="0">
                <a:latin typeface="Arial" panose="020B0604020202020204" pitchFamily="34" charset="0"/>
                <a:cs typeface="Arial" panose="020B0604020202020204" pitchFamily="34" charset="0"/>
                <a:hlinkClick r:id="rId18"/>
              </a:rPr>
              <a:t> Partners</a:t>
            </a:r>
            <a:endParaRPr lang="de-CH"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508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0" y="0"/>
            <a:ext cx="12192000" cy="6857999"/>
          </a:xfrm>
          <a:prstGeom prst="rect">
            <a:avLst/>
          </a:prstGeom>
        </p:spPr>
      </p:pic>
      <p:sp>
        <p:nvSpPr>
          <p:cNvPr id="2" name="Rechteck 1"/>
          <p:cNvSpPr/>
          <p:nvPr/>
        </p:nvSpPr>
        <p:spPr>
          <a:xfrm>
            <a:off x="0" y="0"/>
            <a:ext cx="12192000" cy="68579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36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600" b="1"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200"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en-US" sz="6000" b="1" dirty="0">
              <a:solidFill>
                <a:schemeClr val="accent1">
                  <a:lumMod val="75000"/>
                </a:schemeClr>
              </a:solidFill>
              <a:latin typeface="Arial" panose="020B0604020202020204" pitchFamily="34" charset="0"/>
              <a:cs typeface="Arial" panose="020B0604020202020204" pitchFamily="34" charset="0"/>
            </a:endParaRPr>
          </a:p>
        </p:txBody>
      </p:sp>
      <p:pic>
        <p:nvPicPr>
          <p:cNvPr id="9" name="Grafik 8"/>
          <p:cNvPicPr>
            <a:picLocks noChangeAspect="1"/>
          </p:cNvPicPr>
          <p:nvPr/>
        </p:nvPicPr>
        <p:blipFill>
          <a:blip r:embed="rId4"/>
          <a:stretch>
            <a:fillRect/>
          </a:stretch>
        </p:blipFill>
        <p:spPr>
          <a:xfrm>
            <a:off x="9925532" y="9235"/>
            <a:ext cx="2266468" cy="565355"/>
          </a:xfrm>
          <a:prstGeom prst="rect">
            <a:avLst/>
          </a:prstGeom>
        </p:spPr>
      </p:pic>
      <p:sp>
        <p:nvSpPr>
          <p:cNvPr id="3" name="Textfeld 2"/>
          <p:cNvSpPr txBox="1"/>
          <p:nvPr/>
        </p:nvSpPr>
        <p:spPr>
          <a:xfrm>
            <a:off x="387927" y="204699"/>
            <a:ext cx="8534400" cy="1107996"/>
          </a:xfrm>
          <a:prstGeom prst="rect">
            <a:avLst/>
          </a:prstGeom>
          <a:noFill/>
        </p:spPr>
        <p:txBody>
          <a:bodyPr wrap="square" rtlCol="0">
            <a:spAutoFit/>
          </a:bodyPr>
          <a:lstStyle/>
          <a:p>
            <a:pPr lvl="0"/>
            <a:r>
              <a:rPr lang="de-CH" sz="6600" b="1" dirty="0">
                <a:solidFill>
                  <a:srgbClr val="5B9BD5">
                    <a:lumMod val="75000"/>
                  </a:srgbClr>
                </a:solidFill>
                <a:latin typeface="Arial" panose="020B0604020202020204" pitchFamily="34" charset="0"/>
                <a:cs typeface="Arial" panose="020B0604020202020204" pitchFamily="34" charset="0"/>
              </a:rPr>
              <a:t>Unser </a:t>
            </a:r>
            <a:r>
              <a:rPr lang="de-CH" sz="6600" b="1" dirty="0" smtClean="0">
                <a:solidFill>
                  <a:srgbClr val="5B9BD5">
                    <a:lumMod val="75000"/>
                  </a:srgbClr>
                </a:solidFill>
                <a:latin typeface="Arial" panose="020B0604020202020204" pitchFamily="34" charset="0"/>
                <a:cs typeface="Arial" panose="020B0604020202020204" pitchFamily="34" charset="0"/>
              </a:rPr>
              <a:t>Flugplan</a:t>
            </a:r>
            <a:endParaRPr lang="de-CH" sz="3600" b="1" dirty="0">
              <a:solidFill>
                <a:srgbClr val="5B9BD5">
                  <a:lumMod val="75000"/>
                </a:srgbClr>
              </a:solidFill>
              <a:latin typeface="Arial" panose="020B0604020202020204" pitchFamily="34" charset="0"/>
              <a:cs typeface="Arial" panose="020B0604020202020204" pitchFamily="34" charset="0"/>
            </a:endParaRPr>
          </a:p>
        </p:txBody>
      </p:sp>
      <p:pic>
        <p:nvPicPr>
          <p:cNvPr id="7" name="Grafik 6"/>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424" y="1921122"/>
            <a:ext cx="450416" cy="450416"/>
          </a:xfrm>
          <a:prstGeom prst="rect">
            <a:avLst/>
          </a:prstGeom>
        </p:spPr>
      </p:pic>
      <p:pic>
        <p:nvPicPr>
          <p:cNvPr id="8" name="Grafik 7"/>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424" y="3301736"/>
            <a:ext cx="450416" cy="450416"/>
          </a:xfrm>
          <a:prstGeom prst="rect">
            <a:avLst/>
          </a:prstGeom>
        </p:spPr>
      </p:pic>
      <p:pic>
        <p:nvPicPr>
          <p:cNvPr id="10" name="Grafik 9"/>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424" y="3992042"/>
            <a:ext cx="450416" cy="450416"/>
          </a:xfrm>
          <a:prstGeom prst="rect">
            <a:avLst/>
          </a:prstGeom>
        </p:spPr>
      </p:pic>
      <p:pic>
        <p:nvPicPr>
          <p:cNvPr id="11" name="Grafik 10"/>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424" y="2611429"/>
            <a:ext cx="450416" cy="450416"/>
          </a:xfrm>
          <a:prstGeom prst="rect">
            <a:avLst/>
          </a:prstGeom>
        </p:spPr>
      </p:pic>
      <p:pic>
        <p:nvPicPr>
          <p:cNvPr id="12" name="Grafik 11"/>
          <p:cNvPicPr>
            <a:picLocks noChangeAspect="1"/>
          </p:cNvPicPr>
          <p:nvPr/>
        </p:nvPicPr>
        <p:blipFill>
          <a:blip r:embed="rId5">
            <a:clrChange>
              <a:clrFrom>
                <a:srgbClr val="FFFFFF"/>
              </a:clrFrom>
              <a:clrTo>
                <a:srgbClr val="FFFFFF">
                  <a:alpha val="0"/>
                </a:srgbClr>
              </a:clrTo>
            </a:clrChange>
          </a:blip>
          <a:stretch>
            <a:fillRect/>
          </a:stretch>
        </p:blipFill>
        <p:spPr>
          <a:xfrm>
            <a:off x="698424" y="4682348"/>
            <a:ext cx="450416" cy="450416"/>
          </a:xfrm>
          <a:prstGeom prst="rect">
            <a:avLst/>
          </a:prstGeom>
        </p:spPr>
      </p:pic>
      <p:pic>
        <p:nvPicPr>
          <p:cNvPr id="13" name="Grafik 12"/>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424" y="5372656"/>
            <a:ext cx="450416" cy="450416"/>
          </a:xfrm>
          <a:prstGeom prst="rect">
            <a:avLst/>
          </a:prstGeom>
        </p:spPr>
      </p:pic>
      <p:sp>
        <p:nvSpPr>
          <p:cNvPr id="14" name="Textfeld 13"/>
          <p:cNvSpPr txBox="1"/>
          <p:nvPr/>
        </p:nvSpPr>
        <p:spPr>
          <a:xfrm>
            <a:off x="1232603" y="1921122"/>
            <a:ext cx="6572116" cy="461665"/>
          </a:xfrm>
          <a:prstGeom prst="rect">
            <a:avLst/>
          </a:prstGeom>
          <a:noFill/>
        </p:spPr>
        <p:txBody>
          <a:bodyPr wrap="square" rtlCol="0">
            <a:spAutoFit/>
          </a:bodyPr>
          <a:lstStyle/>
          <a:p>
            <a:r>
              <a:rPr lang="de-CH" sz="2400" b="1" dirty="0">
                <a:solidFill>
                  <a:schemeClr val="accent1">
                    <a:lumMod val="60000"/>
                    <a:lumOff val="40000"/>
                  </a:schemeClr>
                </a:solidFill>
                <a:latin typeface="Arial" panose="020B0604020202020204" pitchFamily="34" charset="0"/>
                <a:cs typeface="Arial" panose="020B0604020202020204" pitchFamily="34" charset="0"/>
              </a:rPr>
              <a:t>Begrüssung durch AVISTRAT-CH Kernteam</a:t>
            </a:r>
          </a:p>
        </p:txBody>
      </p:sp>
      <p:sp>
        <p:nvSpPr>
          <p:cNvPr id="15" name="Textfeld 14"/>
          <p:cNvSpPr txBox="1"/>
          <p:nvPr/>
        </p:nvSpPr>
        <p:spPr>
          <a:xfrm>
            <a:off x="1232604" y="2611429"/>
            <a:ext cx="6142182" cy="461665"/>
          </a:xfrm>
          <a:prstGeom prst="rect">
            <a:avLst/>
          </a:prstGeom>
          <a:noFill/>
        </p:spPr>
        <p:txBody>
          <a:bodyPr wrap="square" rtlCol="0">
            <a:spAutoFit/>
          </a:bodyPr>
          <a:lstStyle/>
          <a:p>
            <a:r>
              <a:rPr lang="de-CH" sz="2400" b="1" dirty="0">
                <a:solidFill>
                  <a:schemeClr val="accent1">
                    <a:lumMod val="60000"/>
                    <a:lumOff val="40000"/>
                  </a:schemeClr>
                </a:solidFill>
                <a:latin typeface="Arial" panose="020B0604020202020204" pitchFamily="34" charset="0"/>
                <a:cs typeface="Arial" panose="020B0604020202020204" pitchFamily="34" charset="0"/>
              </a:rPr>
              <a:t>Botschaft von </a:t>
            </a:r>
            <a:r>
              <a:rPr lang="de-CH" sz="2400" b="1" dirty="0" smtClean="0">
                <a:solidFill>
                  <a:schemeClr val="accent1">
                    <a:lumMod val="60000"/>
                    <a:lumOff val="40000"/>
                  </a:schemeClr>
                </a:solidFill>
                <a:latin typeface="Arial" panose="020B0604020202020204" pitchFamily="34" charset="0"/>
                <a:cs typeface="Arial" panose="020B0604020202020204" pitchFamily="34" charset="0"/>
              </a:rPr>
              <a:t>CASO</a:t>
            </a:r>
            <a:endParaRPr lang="de-CH" sz="240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6" name="Textfeld 15"/>
          <p:cNvSpPr txBox="1"/>
          <p:nvPr/>
        </p:nvSpPr>
        <p:spPr>
          <a:xfrm>
            <a:off x="1232604" y="3307175"/>
            <a:ext cx="6142182" cy="461665"/>
          </a:xfrm>
          <a:prstGeom prst="rect">
            <a:avLst/>
          </a:prstGeom>
          <a:noFill/>
        </p:spPr>
        <p:txBody>
          <a:bodyPr wrap="square" rtlCol="0">
            <a:spAutoFit/>
          </a:bodyPr>
          <a:lstStyle/>
          <a:p>
            <a:r>
              <a:rPr lang="de-CH" sz="2400" b="1" dirty="0">
                <a:solidFill>
                  <a:schemeClr val="accent1">
                    <a:lumMod val="60000"/>
                    <a:lumOff val="40000"/>
                  </a:schemeClr>
                </a:solidFill>
                <a:latin typeface="Arial" panose="020B0604020202020204" pitchFamily="34" charset="0"/>
                <a:cs typeface="Arial" panose="020B0604020202020204" pitchFamily="34" charset="0"/>
              </a:rPr>
              <a:t>Jahresrückblick</a:t>
            </a:r>
          </a:p>
        </p:txBody>
      </p:sp>
      <p:sp>
        <p:nvSpPr>
          <p:cNvPr id="17" name="Textfeld 16"/>
          <p:cNvSpPr txBox="1"/>
          <p:nvPr/>
        </p:nvSpPr>
        <p:spPr>
          <a:xfrm>
            <a:off x="1232603" y="4002922"/>
            <a:ext cx="7532699" cy="461665"/>
          </a:xfrm>
          <a:prstGeom prst="rect">
            <a:avLst/>
          </a:prstGeom>
          <a:noFill/>
        </p:spPr>
        <p:txBody>
          <a:bodyPr wrap="square" rtlCol="0">
            <a:spAutoFit/>
          </a:bodyPr>
          <a:lstStyle/>
          <a:p>
            <a:r>
              <a:rPr lang="de-CH" sz="2400" b="1" dirty="0" smtClean="0">
                <a:solidFill>
                  <a:schemeClr val="accent1">
                    <a:lumMod val="60000"/>
                    <a:lumOff val="40000"/>
                  </a:schemeClr>
                </a:solidFill>
                <a:latin typeface="Arial" panose="020B0604020202020204" pitchFamily="34" charset="0"/>
                <a:cs typeface="Arial" panose="020B0604020202020204" pitchFamily="34" charset="0"/>
              </a:rPr>
              <a:t>Die «Architekten» </a:t>
            </a:r>
            <a:r>
              <a:rPr lang="de-CH" sz="2400" b="1" dirty="0">
                <a:solidFill>
                  <a:schemeClr val="accent1">
                    <a:lumMod val="60000"/>
                    <a:lumOff val="40000"/>
                  </a:schemeClr>
                </a:solidFill>
                <a:latin typeface="Arial" panose="020B0604020202020204" pitchFamily="34" charset="0"/>
                <a:cs typeface="Arial" panose="020B0604020202020204" pitchFamily="34" charset="0"/>
              </a:rPr>
              <a:t>der Strategie von AVISTRAT-CH</a:t>
            </a:r>
          </a:p>
        </p:txBody>
      </p:sp>
      <p:sp>
        <p:nvSpPr>
          <p:cNvPr id="18" name="Textfeld 17"/>
          <p:cNvSpPr txBox="1"/>
          <p:nvPr/>
        </p:nvSpPr>
        <p:spPr>
          <a:xfrm>
            <a:off x="1232603" y="4693229"/>
            <a:ext cx="6142182" cy="461665"/>
          </a:xfrm>
          <a:prstGeom prst="rect">
            <a:avLst/>
          </a:prstGeom>
          <a:noFill/>
        </p:spPr>
        <p:txBody>
          <a:bodyPr wrap="square" rtlCol="0">
            <a:spAutoFit/>
          </a:bodyPr>
          <a:lstStyle/>
          <a:p>
            <a:r>
              <a:rPr lang="de-CH" sz="2400" b="1" dirty="0" smtClean="0">
                <a:latin typeface="Arial" panose="020B0604020202020204" pitchFamily="34" charset="0"/>
                <a:cs typeface="Arial" panose="020B0604020202020204" pitchFamily="34" charset="0"/>
                <a:hlinkClick r:id="rId6"/>
              </a:rPr>
              <a:t>Ausblick</a:t>
            </a:r>
            <a:endParaRPr lang="de-CH" sz="2400" b="1" dirty="0">
              <a:latin typeface="Arial" panose="020B0604020202020204" pitchFamily="34" charset="0"/>
              <a:cs typeface="Arial" panose="020B0604020202020204" pitchFamily="34" charset="0"/>
            </a:endParaRPr>
          </a:p>
        </p:txBody>
      </p:sp>
      <p:sp>
        <p:nvSpPr>
          <p:cNvPr id="19" name="Textfeld 18"/>
          <p:cNvSpPr txBox="1"/>
          <p:nvPr/>
        </p:nvSpPr>
        <p:spPr>
          <a:xfrm>
            <a:off x="1232604" y="5394416"/>
            <a:ext cx="6719898" cy="461665"/>
          </a:xfrm>
          <a:prstGeom prst="rect">
            <a:avLst/>
          </a:prstGeom>
          <a:noFill/>
        </p:spPr>
        <p:txBody>
          <a:bodyPr wrap="square" rtlCol="0">
            <a:spAutoFit/>
          </a:bodyPr>
          <a:lstStyle/>
          <a:p>
            <a:r>
              <a:rPr lang="de-CH" sz="2400" b="1" dirty="0" smtClean="0">
                <a:solidFill>
                  <a:schemeClr val="accent1">
                    <a:lumMod val="60000"/>
                    <a:lumOff val="40000"/>
                  </a:schemeClr>
                </a:solidFill>
                <a:latin typeface="Arial" panose="020B0604020202020204" pitchFamily="34" charset="0"/>
                <a:cs typeface="Arial" panose="020B0604020202020204" pitchFamily="34" charset="0"/>
              </a:rPr>
              <a:t>Schlusswort </a:t>
            </a:r>
            <a:r>
              <a:rPr lang="de-CH" sz="2400" b="1" dirty="0">
                <a:solidFill>
                  <a:schemeClr val="accent1">
                    <a:lumMod val="60000"/>
                    <a:lumOff val="40000"/>
                  </a:schemeClr>
                </a:solidFill>
                <a:latin typeface="Arial" panose="020B0604020202020204" pitchFamily="34" charset="0"/>
                <a:cs typeface="Arial" panose="020B0604020202020204" pitchFamily="34" charset="0"/>
              </a:rPr>
              <a:t>durch AVISTRAT-CH Kernteam</a:t>
            </a:r>
          </a:p>
        </p:txBody>
      </p:sp>
      <p:sp>
        <p:nvSpPr>
          <p:cNvPr id="5" name="Ovale Legende 4"/>
          <p:cNvSpPr/>
          <p:nvPr/>
        </p:nvSpPr>
        <p:spPr>
          <a:xfrm>
            <a:off x="8607388" y="3768841"/>
            <a:ext cx="2882648" cy="2293632"/>
          </a:xfrm>
          <a:prstGeom prst="wedgeEllipseCallout">
            <a:avLst>
              <a:gd name="adj1" fmla="val -255634"/>
              <a:gd name="adj2" fmla="val 2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b="1" dirty="0">
                <a:solidFill>
                  <a:schemeClr val="accent1">
                    <a:lumMod val="75000"/>
                  </a:schemeClr>
                </a:solidFill>
                <a:latin typeface="Arial" panose="020B0604020202020204" pitchFamily="34" charset="0"/>
                <a:cs typeface="Arial" panose="020B0604020202020204" pitchFamily="34" charset="0"/>
              </a:rPr>
              <a:t>Wir setzen zur Landung an</a:t>
            </a:r>
            <a:r>
              <a:rPr lang="de-CH" b="1" dirty="0" smtClean="0">
                <a:solidFill>
                  <a:schemeClr val="accent1">
                    <a:lumMod val="75000"/>
                  </a:schemeClr>
                </a:solidFill>
                <a:latin typeface="Arial" panose="020B0604020202020204" pitchFamily="34" charset="0"/>
                <a:cs typeface="Arial" panose="020B0604020202020204" pitchFamily="34" charset="0"/>
              </a:rPr>
              <a:t>!</a:t>
            </a:r>
            <a:endParaRPr lang="de-CH" sz="1000" b="1" dirty="0">
              <a:solidFill>
                <a:schemeClr val="accent1">
                  <a:lumMod val="75000"/>
                </a:schemeClr>
              </a:solidFill>
              <a:latin typeface="Arial" panose="020B0604020202020204" pitchFamily="34" charset="0"/>
              <a:cs typeface="Arial" panose="020B0604020202020204" pitchFamily="34" charset="0"/>
            </a:endParaRPr>
          </a:p>
          <a:p>
            <a:endParaRPr lang="de-CH" sz="1000" b="1" dirty="0" smtClean="0">
              <a:solidFill>
                <a:schemeClr val="accent1">
                  <a:lumMod val="75000"/>
                </a:schemeClr>
              </a:solidFill>
              <a:latin typeface="Arial" panose="020B0604020202020204" pitchFamily="34" charset="0"/>
              <a:cs typeface="Arial" panose="020B0604020202020204" pitchFamily="34" charset="0"/>
            </a:endParaRPr>
          </a:p>
          <a:p>
            <a:endParaRPr lang="de-CH" sz="1000" b="1" dirty="0">
              <a:solidFill>
                <a:schemeClr val="accent1">
                  <a:lumMod val="75000"/>
                </a:schemeClr>
              </a:solidFill>
              <a:latin typeface="Arial" panose="020B0604020202020204" pitchFamily="34" charset="0"/>
              <a:cs typeface="Arial" panose="020B0604020202020204" pitchFamily="34" charset="0"/>
            </a:endParaRPr>
          </a:p>
          <a:p>
            <a:endParaRPr lang="de-CH" sz="1000" b="1" dirty="0">
              <a:solidFill>
                <a:schemeClr val="accent1">
                  <a:lumMod val="75000"/>
                </a:schemeClr>
              </a:solidFill>
              <a:latin typeface="Arial" panose="020B0604020202020204" pitchFamily="34" charset="0"/>
              <a:cs typeface="Arial" panose="020B0604020202020204" pitchFamily="34" charset="0"/>
            </a:endParaRPr>
          </a:p>
          <a:p>
            <a:endParaRPr lang="de-CH" sz="1000" b="1" dirty="0" smtClean="0">
              <a:solidFill>
                <a:schemeClr val="accent1">
                  <a:lumMod val="75000"/>
                </a:schemeClr>
              </a:solidFill>
              <a:latin typeface="Arial" panose="020B0604020202020204" pitchFamily="34" charset="0"/>
              <a:cs typeface="Arial" panose="020B0604020202020204" pitchFamily="34" charset="0"/>
            </a:endParaRPr>
          </a:p>
          <a:p>
            <a:endParaRPr lang="de-CH" sz="1050" b="1" dirty="0">
              <a:solidFill>
                <a:schemeClr val="accent1">
                  <a:lumMod val="75000"/>
                </a:schemeClr>
              </a:solidFill>
              <a:latin typeface="Arial" panose="020B0604020202020204" pitchFamily="34" charset="0"/>
              <a:cs typeface="Arial" panose="020B0604020202020204" pitchFamily="34" charset="0"/>
            </a:endParaRPr>
          </a:p>
          <a:p>
            <a:endParaRPr lang="de-CH" sz="1050" dirty="0">
              <a:solidFill>
                <a:schemeClr val="accent1">
                  <a:lumMod val="75000"/>
                </a:schemeClr>
              </a:solidFill>
              <a:latin typeface="Arial" panose="020B0604020202020204" pitchFamily="34" charset="0"/>
              <a:cs typeface="Arial" panose="020B0604020202020204" pitchFamily="34" charset="0"/>
            </a:endParaRPr>
          </a:p>
        </p:txBody>
      </p:sp>
      <p:pic>
        <p:nvPicPr>
          <p:cNvPr id="20" name="Picture 4" descr="Flugzeug Landung, avion Symbo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17368" y="4793393"/>
            <a:ext cx="1062688" cy="106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963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0" y="0"/>
            <a:ext cx="12192000" cy="6857999"/>
          </a:xfrm>
          <a:prstGeom prst="rect">
            <a:avLst/>
          </a:prstGeom>
        </p:spPr>
      </p:pic>
      <p:sp>
        <p:nvSpPr>
          <p:cNvPr id="2" name="Rechteck 1"/>
          <p:cNvSpPr/>
          <p:nvPr/>
        </p:nvSpPr>
        <p:spPr>
          <a:xfrm>
            <a:off x="0" y="0"/>
            <a:ext cx="12192000" cy="68579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36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600" b="1"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200"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en-US" sz="6000" b="1" dirty="0">
              <a:solidFill>
                <a:schemeClr val="accent1">
                  <a:lumMod val="75000"/>
                </a:schemeClr>
              </a:solidFill>
              <a:latin typeface="Arial" panose="020B0604020202020204" pitchFamily="34" charset="0"/>
              <a:cs typeface="Arial" panose="020B0604020202020204" pitchFamily="34" charset="0"/>
            </a:endParaRPr>
          </a:p>
        </p:txBody>
      </p:sp>
      <p:pic>
        <p:nvPicPr>
          <p:cNvPr id="9" name="Grafik 8"/>
          <p:cNvPicPr>
            <a:picLocks noChangeAspect="1"/>
          </p:cNvPicPr>
          <p:nvPr/>
        </p:nvPicPr>
        <p:blipFill>
          <a:blip r:embed="rId4"/>
          <a:stretch>
            <a:fillRect/>
          </a:stretch>
        </p:blipFill>
        <p:spPr>
          <a:xfrm>
            <a:off x="9925532" y="9236"/>
            <a:ext cx="2266468" cy="565355"/>
          </a:xfrm>
          <a:prstGeom prst="rect">
            <a:avLst/>
          </a:prstGeom>
        </p:spPr>
      </p:pic>
      <p:sp>
        <p:nvSpPr>
          <p:cNvPr id="3" name="Textfeld 2"/>
          <p:cNvSpPr txBox="1"/>
          <p:nvPr/>
        </p:nvSpPr>
        <p:spPr>
          <a:xfrm>
            <a:off x="387927" y="204699"/>
            <a:ext cx="8534400" cy="1107996"/>
          </a:xfrm>
          <a:prstGeom prst="rect">
            <a:avLst/>
          </a:prstGeom>
          <a:noFill/>
        </p:spPr>
        <p:txBody>
          <a:bodyPr wrap="square" rtlCol="0">
            <a:spAutoFit/>
          </a:bodyPr>
          <a:lstStyle/>
          <a:p>
            <a:pPr lvl="0"/>
            <a:r>
              <a:rPr lang="de-CH" sz="6600" b="1" dirty="0">
                <a:solidFill>
                  <a:srgbClr val="5B9BD5">
                    <a:lumMod val="75000"/>
                  </a:srgbClr>
                </a:solidFill>
                <a:latin typeface="Arial" panose="020B0604020202020204" pitchFamily="34" charset="0"/>
                <a:cs typeface="Arial" panose="020B0604020202020204" pitchFamily="34" charset="0"/>
              </a:rPr>
              <a:t>Unser </a:t>
            </a:r>
            <a:r>
              <a:rPr lang="de-CH" sz="6600" b="1" dirty="0" smtClean="0">
                <a:solidFill>
                  <a:srgbClr val="5B9BD5">
                    <a:lumMod val="75000"/>
                  </a:srgbClr>
                </a:solidFill>
                <a:latin typeface="Arial" panose="020B0604020202020204" pitchFamily="34" charset="0"/>
                <a:cs typeface="Arial" panose="020B0604020202020204" pitchFamily="34" charset="0"/>
              </a:rPr>
              <a:t>Flugplan</a:t>
            </a:r>
            <a:endParaRPr lang="de-CH" sz="3600" b="1" dirty="0">
              <a:solidFill>
                <a:srgbClr val="5B9BD5">
                  <a:lumMod val="75000"/>
                </a:srgbClr>
              </a:solidFill>
              <a:latin typeface="Arial" panose="020B0604020202020204" pitchFamily="34" charset="0"/>
              <a:cs typeface="Arial" panose="020B0604020202020204" pitchFamily="34" charset="0"/>
            </a:endParaRPr>
          </a:p>
        </p:txBody>
      </p:sp>
      <p:pic>
        <p:nvPicPr>
          <p:cNvPr id="7" name="Grafik 6"/>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1921122"/>
            <a:ext cx="450416" cy="450416"/>
          </a:xfrm>
          <a:prstGeom prst="rect">
            <a:avLst/>
          </a:prstGeom>
        </p:spPr>
      </p:pic>
      <p:pic>
        <p:nvPicPr>
          <p:cNvPr id="8" name="Grafik 7"/>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3301736"/>
            <a:ext cx="450416" cy="450416"/>
          </a:xfrm>
          <a:prstGeom prst="rect">
            <a:avLst/>
          </a:prstGeom>
        </p:spPr>
      </p:pic>
      <p:pic>
        <p:nvPicPr>
          <p:cNvPr id="10" name="Grafik 9"/>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3992042"/>
            <a:ext cx="450416" cy="450416"/>
          </a:xfrm>
          <a:prstGeom prst="rect">
            <a:avLst/>
          </a:prstGeom>
        </p:spPr>
      </p:pic>
      <p:pic>
        <p:nvPicPr>
          <p:cNvPr id="11" name="Grafik 10"/>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2611429"/>
            <a:ext cx="450416" cy="450416"/>
          </a:xfrm>
          <a:prstGeom prst="rect">
            <a:avLst/>
          </a:prstGeom>
        </p:spPr>
      </p:pic>
      <p:pic>
        <p:nvPicPr>
          <p:cNvPr id="12" name="Grafik 11"/>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4682348"/>
            <a:ext cx="450416" cy="450416"/>
          </a:xfrm>
          <a:prstGeom prst="rect">
            <a:avLst/>
          </a:prstGeom>
        </p:spPr>
      </p:pic>
      <p:pic>
        <p:nvPicPr>
          <p:cNvPr id="13" name="Grafik 12"/>
          <p:cNvPicPr>
            <a:picLocks noChangeAspect="1"/>
          </p:cNvPicPr>
          <p:nvPr/>
        </p:nvPicPr>
        <p:blipFill>
          <a:blip r:embed="rId5">
            <a:clrChange>
              <a:clrFrom>
                <a:srgbClr val="FFFFFF"/>
              </a:clrFrom>
              <a:clrTo>
                <a:srgbClr val="FFFFFF">
                  <a:alpha val="0"/>
                </a:srgbClr>
              </a:clrTo>
            </a:clrChange>
          </a:blip>
          <a:stretch>
            <a:fillRect/>
          </a:stretch>
        </p:blipFill>
        <p:spPr>
          <a:xfrm>
            <a:off x="698043" y="5372656"/>
            <a:ext cx="450416" cy="450416"/>
          </a:xfrm>
          <a:prstGeom prst="rect">
            <a:avLst/>
          </a:prstGeom>
        </p:spPr>
      </p:pic>
      <p:sp>
        <p:nvSpPr>
          <p:cNvPr id="14" name="Textfeld 13"/>
          <p:cNvSpPr txBox="1"/>
          <p:nvPr/>
        </p:nvSpPr>
        <p:spPr>
          <a:xfrm>
            <a:off x="1232603" y="1921122"/>
            <a:ext cx="6572116" cy="461665"/>
          </a:xfrm>
          <a:prstGeom prst="rect">
            <a:avLst/>
          </a:prstGeom>
          <a:noFill/>
        </p:spPr>
        <p:txBody>
          <a:bodyPr wrap="square" rtlCol="0">
            <a:spAutoFit/>
          </a:bodyPr>
          <a:lstStyle/>
          <a:p>
            <a:r>
              <a:rPr lang="de-CH" sz="2400" b="1" dirty="0">
                <a:solidFill>
                  <a:schemeClr val="accent1">
                    <a:lumMod val="60000"/>
                    <a:lumOff val="40000"/>
                  </a:schemeClr>
                </a:solidFill>
                <a:latin typeface="Arial" panose="020B0604020202020204" pitchFamily="34" charset="0"/>
                <a:cs typeface="Arial" panose="020B0604020202020204" pitchFamily="34" charset="0"/>
              </a:rPr>
              <a:t>Begrüssung durch AVISTRAT-CH Kernteam</a:t>
            </a:r>
          </a:p>
        </p:txBody>
      </p:sp>
      <p:sp>
        <p:nvSpPr>
          <p:cNvPr id="15" name="Textfeld 14"/>
          <p:cNvSpPr txBox="1"/>
          <p:nvPr/>
        </p:nvSpPr>
        <p:spPr>
          <a:xfrm>
            <a:off x="1232604" y="2611429"/>
            <a:ext cx="6142182" cy="461665"/>
          </a:xfrm>
          <a:prstGeom prst="rect">
            <a:avLst/>
          </a:prstGeom>
          <a:noFill/>
        </p:spPr>
        <p:txBody>
          <a:bodyPr wrap="square" rtlCol="0">
            <a:spAutoFit/>
          </a:bodyPr>
          <a:lstStyle/>
          <a:p>
            <a:r>
              <a:rPr lang="de-CH" sz="2400" b="1" dirty="0">
                <a:solidFill>
                  <a:schemeClr val="accent1">
                    <a:lumMod val="60000"/>
                    <a:lumOff val="40000"/>
                  </a:schemeClr>
                </a:solidFill>
                <a:latin typeface="Arial" panose="020B0604020202020204" pitchFamily="34" charset="0"/>
                <a:cs typeface="Arial" panose="020B0604020202020204" pitchFamily="34" charset="0"/>
              </a:rPr>
              <a:t>Botschaft von </a:t>
            </a:r>
            <a:r>
              <a:rPr lang="de-CH" sz="2400" b="1" dirty="0" smtClean="0">
                <a:solidFill>
                  <a:schemeClr val="accent1">
                    <a:lumMod val="60000"/>
                    <a:lumOff val="40000"/>
                  </a:schemeClr>
                </a:solidFill>
                <a:latin typeface="Arial" panose="020B0604020202020204" pitchFamily="34" charset="0"/>
                <a:cs typeface="Arial" panose="020B0604020202020204" pitchFamily="34" charset="0"/>
              </a:rPr>
              <a:t>CASO</a:t>
            </a:r>
            <a:endParaRPr lang="de-CH" sz="240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6" name="Textfeld 15"/>
          <p:cNvSpPr txBox="1"/>
          <p:nvPr/>
        </p:nvSpPr>
        <p:spPr>
          <a:xfrm>
            <a:off x="1232604" y="3307175"/>
            <a:ext cx="6142182" cy="461665"/>
          </a:xfrm>
          <a:prstGeom prst="rect">
            <a:avLst/>
          </a:prstGeom>
          <a:noFill/>
        </p:spPr>
        <p:txBody>
          <a:bodyPr wrap="square" rtlCol="0">
            <a:spAutoFit/>
          </a:bodyPr>
          <a:lstStyle/>
          <a:p>
            <a:r>
              <a:rPr lang="de-CH" sz="2400" b="1" dirty="0">
                <a:solidFill>
                  <a:schemeClr val="accent1">
                    <a:lumMod val="60000"/>
                    <a:lumOff val="40000"/>
                  </a:schemeClr>
                </a:solidFill>
                <a:latin typeface="Arial" panose="020B0604020202020204" pitchFamily="34" charset="0"/>
                <a:cs typeface="Arial" panose="020B0604020202020204" pitchFamily="34" charset="0"/>
              </a:rPr>
              <a:t>Jahresrückblick</a:t>
            </a:r>
          </a:p>
        </p:txBody>
      </p:sp>
      <p:sp>
        <p:nvSpPr>
          <p:cNvPr id="17" name="Textfeld 16"/>
          <p:cNvSpPr txBox="1"/>
          <p:nvPr/>
        </p:nvSpPr>
        <p:spPr>
          <a:xfrm>
            <a:off x="1232603" y="4002922"/>
            <a:ext cx="7532699" cy="461665"/>
          </a:xfrm>
          <a:prstGeom prst="rect">
            <a:avLst/>
          </a:prstGeom>
          <a:noFill/>
        </p:spPr>
        <p:txBody>
          <a:bodyPr wrap="square" rtlCol="0">
            <a:spAutoFit/>
          </a:bodyPr>
          <a:lstStyle/>
          <a:p>
            <a:r>
              <a:rPr lang="de-CH" sz="2400" b="1" dirty="0" smtClean="0">
                <a:solidFill>
                  <a:schemeClr val="accent1">
                    <a:lumMod val="60000"/>
                    <a:lumOff val="40000"/>
                  </a:schemeClr>
                </a:solidFill>
                <a:latin typeface="Arial" panose="020B0604020202020204" pitchFamily="34" charset="0"/>
                <a:cs typeface="Arial" panose="020B0604020202020204" pitchFamily="34" charset="0"/>
              </a:rPr>
              <a:t>Die «Architekten» </a:t>
            </a:r>
            <a:r>
              <a:rPr lang="de-CH" sz="2400" b="1" dirty="0">
                <a:solidFill>
                  <a:schemeClr val="accent1">
                    <a:lumMod val="60000"/>
                    <a:lumOff val="40000"/>
                  </a:schemeClr>
                </a:solidFill>
                <a:latin typeface="Arial" panose="020B0604020202020204" pitchFamily="34" charset="0"/>
                <a:cs typeface="Arial" panose="020B0604020202020204" pitchFamily="34" charset="0"/>
              </a:rPr>
              <a:t>der Strategie von AVISTRAT-CH</a:t>
            </a:r>
          </a:p>
        </p:txBody>
      </p:sp>
      <p:sp>
        <p:nvSpPr>
          <p:cNvPr id="18" name="Textfeld 17"/>
          <p:cNvSpPr txBox="1"/>
          <p:nvPr/>
        </p:nvSpPr>
        <p:spPr>
          <a:xfrm>
            <a:off x="1232603" y="4693229"/>
            <a:ext cx="6142182" cy="461665"/>
          </a:xfrm>
          <a:prstGeom prst="rect">
            <a:avLst/>
          </a:prstGeom>
          <a:noFill/>
        </p:spPr>
        <p:txBody>
          <a:bodyPr wrap="square" rtlCol="0">
            <a:spAutoFit/>
          </a:bodyPr>
          <a:lstStyle/>
          <a:p>
            <a:r>
              <a:rPr lang="de-CH" sz="2400" b="1" dirty="0" smtClean="0">
                <a:solidFill>
                  <a:schemeClr val="accent1">
                    <a:lumMod val="60000"/>
                    <a:lumOff val="40000"/>
                  </a:schemeClr>
                </a:solidFill>
                <a:latin typeface="Arial" panose="020B0604020202020204" pitchFamily="34" charset="0"/>
                <a:cs typeface="Arial" panose="020B0604020202020204" pitchFamily="34" charset="0"/>
              </a:rPr>
              <a:t>Ausblick</a:t>
            </a:r>
            <a:endParaRPr lang="de-CH" sz="240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9" name="Textfeld 18"/>
          <p:cNvSpPr txBox="1"/>
          <p:nvPr/>
        </p:nvSpPr>
        <p:spPr>
          <a:xfrm>
            <a:off x="1232604" y="5394416"/>
            <a:ext cx="6719898" cy="461665"/>
          </a:xfrm>
          <a:prstGeom prst="rect">
            <a:avLst/>
          </a:prstGeom>
          <a:noFill/>
        </p:spPr>
        <p:txBody>
          <a:bodyPr wrap="square" rtlCol="0">
            <a:spAutoFit/>
          </a:bodyPr>
          <a:lstStyle/>
          <a:p>
            <a:r>
              <a:rPr lang="de-CH" sz="2400" b="1" dirty="0" smtClean="0">
                <a:latin typeface="Arial" panose="020B0604020202020204" pitchFamily="34" charset="0"/>
                <a:cs typeface="Arial" panose="020B0604020202020204" pitchFamily="34" charset="0"/>
                <a:hlinkClick r:id="rId6"/>
              </a:rPr>
              <a:t>Schlusswort </a:t>
            </a:r>
            <a:r>
              <a:rPr lang="de-CH" sz="2400" b="1" dirty="0">
                <a:latin typeface="Arial" panose="020B0604020202020204" pitchFamily="34" charset="0"/>
                <a:cs typeface="Arial" panose="020B0604020202020204" pitchFamily="34" charset="0"/>
                <a:hlinkClick r:id="rId6"/>
              </a:rPr>
              <a:t>durch AVISTRAT-CH Kernteam</a:t>
            </a:r>
            <a:endParaRPr lang="de-CH" sz="2400" b="1" dirty="0">
              <a:latin typeface="Arial" panose="020B0604020202020204" pitchFamily="34" charset="0"/>
              <a:cs typeface="Arial" panose="020B0604020202020204" pitchFamily="34" charset="0"/>
            </a:endParaRPr>
          </a:p>
        </p:txBody>
      </p:sp>
      <p:sp>
        <p:nvSpPr>
          <p:cNvPr id="5" name="Ovale Legende 4"/>
          <p:cNvSpPr/>
          <p:nvPr/>
        </p:nvSpPr>
        <p:spPr>
          <a:xfrm>
            <a:off x="8546719" y="3073094"/>
            <a:ext cx="3572420" cy="3629458"/>
          </a:xfrm>
          <a:prstGeom prst="wedgeEllipseCallout">
            <a:avLst>
              <a:gd name="adj1" fmla="val -75069"/>
              <a:gd name="adj2" fmla="val 211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b="1" dirty="0">
                <a:solidFill>
                  <a:schemeClr val="accent1">
                    <a:lumMod val="75000"/>
                  </a:schemeClr>
                </a:solidFill>
                <a:latin typeface="Arial" panose="020B0604020202020204" pitchFamily="34" charset="0"/>
                <a:cs typeface="Arial" panose="020B0604020202020204" pitchFamily="34" charset="0"/>
              </a:rPr>
              <a:t>Wir haben unser Ziel erreicht!</a:t>
            </a:r>
          </a:p>
          <a:p>
            <a:r>
              <a:rPr lang="de-CH" b="1" dirty="0" smtClean="0">
                <a:solidFill>
                  <a:schemeClr val="accent1">
                    <a:lumMod val="75000"/>
                  </a:schemeClr>
                </a:solidFill>
                <a:latin typeface="Arial" panose="020B0604020202020204" pitchFamily="34" charset="0"/>
                <a:cs typeface="Arial" panose="020B0604020202020204" pitchFamily="34" charset="0"/>
              </a:rPr>
              <a:t>Bitte </a:t>
            </a:r>
            <a:r>
              <a:rPr lang="de-CH" b="1" dirty="0">
                <a:solidFill>
                  <a:schemeClr val="accent1">
                    <a:lumMod val="75000"/>
                  </a:schemeClr>
                </a:solidFill>
                <a:latin typeface="Arial" panose="020B0604020202020204" pitchFamily="34" charset="0"/>
                <a:cs typeface="Arial" panose="020B0604020202020204" pitchFamily="34" charset="0"/>
              </a:rPr>
              <a:t>bleiben Sie angeschnallt sitzen, bis wir die Parkposition erreicht haben</a:t>
            </a:r>
            <a:r>
              <a:rPr lang="de-CH" b="1" dirty="0" smtClean="0">
                <a:solidFill>
                  <a:schemeClr val="accent1">
                    <a:lumMod val="75000"/>
                  </a:schemeClr>
                </a:solidFill>
                <a:latin typeface="Arial" panose="020B0604020202020204" pitchFamily="34" charset="0"/>
                <a:cs typeface="Arial" panose="020B0604020202020204" pitchFamily="34" charset="0"/>
              </a:rPr>
              <a:t>.</a:t>
            </a:r>
          </a:p>
          <a:p>
            <a:endParaRPr lang="de-CH" b="1" dirty="0">
              <a:solidFill>
                <a:schemeClr val="accent1">
                  <a:lumMod val="75000"/>
                </a:schemeClr>
              </a:solidFill>
              <a:latin typeface="Arial" panose="020B0604020202020204" pitchFamily="34" charset="0"/>
              <a:cs typeface="Arial" panose="020B0604020202020204" pitchFamily="34" charset="0"/>
            </a:endParaRPr>
          </a:p>
          <a:p>
            <a:endParaRPr lang="de-CH" sz="1000" b="1" dirty="0" smtClean="0">
              <a:solidFill>
                <a:schemeClr val="accent1">
                  <a:lumMod val="75000"/>
                </a:schemeClr>
              </a:solidFill>
              <a:latin typeface="Arial" panose="020B0604020202020204" pitchFamily="34" charset="0"/>
              <a:cs typeface="Arial" panose="020B0604020202020204" pitchFamily="34" charset="0"/>
            </a:endParaRPr>
          </a:p>
          <a:p>
            <a:endParaRPr lang="de-CH" sz="1050" b="1" dirty="0">
              <a:solidFill>
                <a:schemeClr val="accent1">
                  <a:lumMod val="75000"/>
                </a:schemeClr>
              </a:solidFill>
              <a:latin typeface="Arial" panose="020B0604020202020204" pitchFamily="34" charset="0"/>
              <a:cs typeface="Arial" panose="020B0604020202020204" pitchFamily="34" charset="0"/>
            </a:endParaRPr>
          </a:p>
          <a:p>
            <a:endParaRPr lang="de-CH" sz="1050" dirty="0">
              <a:solidFill>
                <a:schemeClr val="accent1">
                  <a:lumMod val="75000"/>
                </a:schemeClr>
              </a:solidFill>
              <a:latin typeface="Arial" panose="020B0604020202020204" pitchFamily="34" charset="0"/>
              <a:cs typeface="Arial" panose="020B0604020202020204" pitchFamily="34" charset="0"/>
            </a:endParaRPr>
          </a:p>
        </p:txBody>
      </p:sp>
      <p:pic>
        <p:nvPicPr>
          <p:cNvPr id="21" name="Picture 2" descr="Datei:Airport symbol.svg – Wikipedi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46816" y="5253784"/>
            <a:ext cx="1463728" cy="118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098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0" y="0"/>
            <a:ext cx="12192000" cy="6857999"/>
          </a:xfrm>
          <a:prstGeom prst="rect">
            <a:avLst/>
          </a:prstGeom>
        </p:spPr>
      </p:pic>
      <p:sp>
        <p:nvSpPr>
          <p:cNvPr id="2" name="Rechteck 1"/>
          <p:cNvSpPr/>
          <p:nvPr/>
        </p:nvSpPr>
        <p:spPr>
          <a:xfrm>
            <a:off x="0" y="0"/>
            <a:ext cx="12192000" cy="68579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36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600" b="1"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200"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en-US" sz="6000" b="1" dirty="0">
              <a:solidFill>
                <a:schemeClr val="accent1">
                  <a:lumMod val="75000"/>
                </a:schemeClr>
              </a:solidFill>
              <a:latin typeface="Arial" panose="020B0604020202020204" pitchFamily="34" charset="0"/>
              <a:cs typeface="Arial" panose="020B0604020202020204" pitchFamily="34" charset="0"/>
            </a:endParaRPr>
          </a:p>
        </p:txBody>
      </p:sp>
      <p:pic>
        <p:nvPicPr>
          <p:cNvPr id="8" name="Grafik 7"/>
          <p:cNvPicPr>
            <a:picLocks noChangeAspect="1"/>
          </p:cNvPicPr>
          <p:nvPr/>
        </p:nvPicPr>
        <p:blipFill>
          <a:blip r:embed="rId4"/>
          <a:stretch>
            <a:fillRect/>
          </a:stretch>
        </p:blipFill>
        <p:spPr>
          <a:xfrm>
            <a:off x="9925532" y="0"/>
            <a:ext cx="2266468" cy="565355"/>
          </a:xfrm>
          <a:prstGeom prst="rect">
            <a:avLst/>
          </a:prstGeom>
        </p:spPr>
      </p:pic>
      <p:sp>
        <p:nvSpPr>
          <p:cNvPr id="3" name="Rechteck 2"/>
          <p:cNvSpPr/>
          <p:nvPr/>
        </p:nvSpPr>
        <p:spPr>
          <a:xfrm>
            <a:off x="0" y="0"/>
            <a:ext cx="12192000" cy="6386364"/>
          </a:xfrm>
          <a:prstGeom prst="rect">
            <a:avLst/>
          </a:prstGeom>
          <a:noFill/>
        </p:spPr>
        <p:txBody>
          <a:bodyPr wrap="square">
            <a:spAutoFit/>
          </a:bodyPr>
          <a:lstStyle/>
          <a:p>
            <a:pPr algn="ctr"/>
            <a:endParaRPr lang="de-CH" sz="6600" b="1" dirty="0" smtClean="0">
              <a:solidFill>
                <a:schemeClr val="accent1">
                  <a:lumMod val="75000"/>
                </a:schemeClr>
              </a:solidFill>
              <a:latin typeface="Arial" panose="020B0604020202020204" pitchFamily="34" charset="0"/>
              <a:cs typeface="Arial" panose="020B0604020202020204" pitchFamily="34" charset="0"/>
            </a:endParaRPr>
          </a:p>
          <a:p>
            <a:pPr algn="ctr"/>
            <a:r>
              <a:rPr lang="de-CH" sz="6600" b="1" dirty="0" smtClean="0">
                <a:solidFill>
                  <a:schemeClr val="accent1">
                    <a:lumMod val="75000"/>
                  </a:schemeClr>
                </a:solidFill>
                <a:latin typeface="Arial" panose="020B0604020202020204" pitchFamily="34" charset="0"/>
                <a:cs typeface="Arial" panose="020B0604020202020204" pitchFamily="34" charset="0"/>
              </a:rPr>
              <a:t>Vielen </a:t>
            </a:r>
            <a:r>
              <a:rPr lang="de-CH" sz="6600" b="1" dirty="0">
                <a:solidFill>
                  <a:schemeClr val="accent1">
                    <a:lumMod val="75000"/>
                  </a:schemeClr>
                </a:solidFill>
                <a:latin typeface="Arial" panose="020B0604020202020204" pitchFamily="34" charset="0"/>
                <a:cs typeface="Arial" panose="020B0604020202020204" pitchFamily="34" charset="0"/>
              </a:rPr>
              <a:t>Dank, dass Sie am heutigen Rundflug teilgenommen haben!</a:t>
            </a:r>
          </a:p>
          <a:p>
            <a:pPr algn="ctr"/>
            <a:endParaRPr lang="de-CH" b="1" dirty="0">
              <a:solidFill>
                <a:schemeClr val="accent1">
                  <a:lumMod val="75000"/>
                </a:schemeClr>
              </a:solidFill>
              <a:latin typeface="Arial" panose="020B0604020202020204" pitchFamily="34" charset="0"/>
              <a:cs typeface="Arial" panose="020B0604020202020204" pitchFamily="34" charset="0"/>
            </a:endParaRPr>
          </a:p>
          <a:p>
            <a:pPr algn="ctr">
              <a:lnSpc>
                <a:spcPct val="150000"/>
              </a:lnSpc>
            </a:pPr>
            <a:r>
              <a:rPr lang="de-CH" sz="3200" b="1" dirty="0">
                <a:solidFill>
                  <a:schemeClr val="accent1">
                    <a:lumMod val="75000"/>
                  </a:schemeClr>
                </a:solidFill>
                <a:latin typeface="Arial" panose="020B0604020202020204" pitchFamily="34" charset="0"/>
                <a:cs typeface="Arial" panose="020B0604020202020204" pitchFamily="34" charset="0"/>
              </a:rPr>
              <a:t>Kontakt der Crew:</a:t>
            </a:r>
            <a:endParaRPr lang="de-CH" sz="3200" b="1" dirty="0">
              <a:solidFill>
                <a:schemeClr val="accent1">
                  <a:lumMod val="75000"/>
                </a:schemeClr>
              </a:solidFill>
              <a:latin typeface="Arial" panose="020B0604020202020204" pitchFamily="34" charset="0"/>
              <a:cs typeface="Arial" panose="020B0604020202020204" pitchFamily="34" charset="0"/>
              <a:hlinkClick r:id="rId5"/>
            </a:endParaRPr>
          </a:p>
          <a:p>
            <a:pPr algn="ctr">
              <a:spcBef>
                <a:spcPts val="600"/>
              </a:spcBef>
              <a:spcAft>
                <a:spcPts val="600"/>
              </a:spcAft>
            </a:pPr>
            <a:r>
              <a:rPr lang="de-CH" sz="3200" b="1" dirty="0">
                <a:solidFill>
                  <a:schemeClr val="accent1">
                    <a:lumMod val="75000"/>
                  </a:schemeClr>
                </a:solidFill>
                <a:latin typeface="Arial" panose="020B0604020202020204" pitchFamily="34" charset="0"/>
                <a:cs typeface="Arial" panose="020B0604020202020204" pitchFamily="34" charset="0"/>
                <a:hlinkClick r:id="rId5"/>
              </a:rPr>
              <a:t>Website AVISTRAT-CH</a:t>
            </a:r>
            <a:endParaRPr lang="de-CH" sz="3200" b="1" dirty="0">
              <a:solidFill>
                <a:schemeClr val="accent1">
                  <a:lumMod val="75000"/>
                </a:schemeClr>
              </a:solidFill>
              <a:latin typeface="Arial" panose="020B0604020202020204" pitchFamily="34" charset="0"/>
              <a:cs typeface="Arial" panose="020B0604020202020204" pitchFamily="34" charset="0"/>
            </a:endParaRPr>
          </a:p>
          <a:p>
            <a:pPr algn="ctr">
              <a:spcBef>
                <a:spcPts val="600"/>
              </a:spcBef>
              <a:spcAft>
                <a:spcPts val="600"/>
              </a:spcAft>
            </a:pPr>
            <a:r>
              <a:rPr lang="de-CH" sz="3200" b="1" dirty="0">
                <a:solidFill>
                  <a:schemeClr val="accent1">
                    <a:lumMod val="75000"/>
                  </a:schemeClr>
                </a:solidFill>
                <a:latin typeface="Arial" panose="020B0604020202020204" pitchFamily="34" charset="0"/>
                <a:cs typeface="Arial" panose="020B0604020202020204" pitchFamily="34" charset="0"/>
              </a:rPr>
              <a:t>Email: avistrat@bazl.admin.ch</a:t>
            </a:r>
            <a:endParaRPr lang="de-CH" sz="32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434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0" y="0"/>
            <a:ext cx="12192000" cy="6857999"/>
          </a:xfrm>
          <a:prstGeom prst="rect">
            <a:avLst/>
          </a:prstGeom>
        </p:spPr>
      </p:pic>
      <p:sp>
        <p:nvSpPr>
          <p:cNvPr id="2" name="Rechteck 1"/>
          <p:cNvSpPr/>
          <p:nvPr/>
        </p:nvSpPr>
        <p:spPr>
          <a:xfrm>
            <a:off x="0" y="-1"/>
            <a:ext cx="12192000" cy="68579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4000" dirty="0">
              <a:solidFill>
                <a:schemeClr val="accent1">
                  <a:lumMod val="75000"/>
                </a:schemeClr>
              </a:solidFill>
              <a:latin typeface="Arial" panose="020B0604020202020204" pitchFamily="34" charset="0"/>
              <a:cs typeface="Arial" panose="020B0604020202020204" pitchFamily="34" charset="0"/>
            </a:endParaRPr>
          </a:p>
          <a:p>
            <a:pPr algn="ctr"/>
            <a:endParaRPr lang="de-CH" sz="40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40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4000" b="1" dirty="0">
              <a:solidFill>
                <a:schemeClr val="accent1">
                  <a:lumMod val="75000"/>
                </a:schemeClr>
              </a:solidFill>
              <a:latin typeface="Arial" panose="020B0604020202020204" pitchFamily="34" charset="0"/>
              <a:cs typeface="Arial" panose="020B0604020202020204" pitchFamily="34" charset="0"/>
            </a:endParaRPr>
          </a:p>
          <a:p>
            <a:pPr algn="ctr"/>
            <a:endParaRPr lang="de-CH" sz="40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4000" b="1" dirty="0">
              <a:solidFill>
                <a:schemeClr val="accent1">
                  <a:lumMod val="75000"/>
                </a:schemeClr>
              </a:solidFill>
              <a:latin typeface="Arial" panose="020B0604020202020204" pitchFamily="34" charset="0"/>
              <a:cs typeface="Arial" panose="020B0604020202020204" pitchFamily="34" charset="0"/>
            </a:endParaRPr>
          </a:p>
          <a:p>
            <a:pPr algn="ctr"/>
            <a:r>
              <a:rPr lang="de-CH" sz="6600" b="1" dirty="0" smtClean="0">
                <a:solidFill>
                  <a:schemeClr val="accent1">
                    <a:lumMod val="75000"/>
                  </a:schemeClr>
                </a:solidFill>
                <a:latin typeface="Arial" panose="020B0604020202020204" pitchFamily="34" charset="0"/>
                <a:cs typeface="Arial" panose="020B0604020202020204" pitchFamily="34" charset="0"/>
              </a:rPr>
              <a:t>Sind Sie bereit für den AVISTRAT-CH Rundflug?</a:t>
            </a:r>
            <a:endParaRPr lang="de-CH" sz="36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6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600" b="1"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200"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en-US" sz="6000" b="1" dirty="0">
              <a:solidFill>
                <a:schemeClr val="accent1">
                  <a:lumMod val="75000"/>
                </a:schemeClr>
              </a:solidFill>
              <a:latin typeface="Arial" panose="020B0604020202020204" pitchFamily="34" charset="0"/>
              <a:cs typeface="Arial" panose="020B0604020202020204" pitchFamily="34" charset="0"/>
            </a:endParaRPr>
          </a:p>
        </p:txBody>
      </p:sp>
      <p:pic>
        <p:nvPicPr>
          <p:cNvPr id="9" name="Grafik 8"/>
          <p:cNvPicPr>
            <a:picLocks noChangeAspect="1"/>
          </p:cNvPicPr>
          <p:nvPr/>
        </p:nvPicPr>
        <p:blipFill>
          <a:blip r:embed="rId4"/>
          <a:stretch>
            <a:fillRect/>
          </a:stretch>
        </p:blipFill>
        <p:spPr>
          <a:xfrm>
            <a:off x="9925532" y="-2"/>
            <a:ext cx="2266468" cy="565355"/>
          </a:xfrm>
          <a:prstGeom prst="rect">
            <a:avLst/>
          </a:prstGeom>
        </p:spPr>
      </p:pic>
      <p:sp>
        <p:nvSpPr>
          <p:cNvPr id="5" name="Textfeld 4"/>
          <p:cNvSpPr txBox="1"/>
          <p:nvPr/>
        </p:nvSpPr>
        <p:spPr>
          <a:xfrm>
            <a:off x="3035877" y="5980836"/>
            <a:ext cx="6120246" cy="584775"/>
          </a:xfrm>
          <a:prstGeom prst="rect">
            <a:avLst/>
          </a:prstGeom>
          <a:noFill/>
        </p:spPr>
        <p:txBody>
          <a:bodyPr wrap="square" rtlCol="0">
            <a:spAutoFit/>
          </a:bodyPr>
          <a:lstStyle/>
          <a:p>
            <a:pPr algn="just"/>
            <a:r>
              <a:rPr lang="de-CH" sz="1600" b="1" dirty="0" smtClean="0">
                <a:latin typeface="Arial" panose="020B0604020202020204" pitchFamily="34" charset="0"/>
                <a:cs typeface="Arial" panose="020B0604020202020204" pitchFamily="34" charset="0"/>
              </a:rPr>
              <a:t>Hinweis:</a:t>
            </a:r>
            <a:r>
              <a:rPr lang="de-CH" sz="1600" dirty="0" smtClean="0">
                <a:latin typeface="Arial" panose="020B0604020202020204" pitchFamily="34" charset="0"/>
                <a:cs typeface="Arial" panose="020B0604020202020204" pitchFamily="34" charset="0"/>
              </a:rPr>
              <a:t> Durch einen Klick auf die blau unterstrichenen Texte (ab der </a:t>
            </a:r>
            <a:r>
              <a:rPr lang="de-CH" sz="1600" dirty="0" smtClean="0">
                <a:latin typeface="Arial" panose="020B0604020202020204" pitchFamily="34" charset="0"/>
                <a:cs typeface="Arial" panose="020B0604020202020204" pitchFamily="34" charset="0"/>
              </a:rPr>
              <a:t>übernächsten </a:t>
            </a:r>
            <a:r>
              <a:rPr lang="de-CH" sz="1600" dirty="0" smtClean="0">
                <a:latin typeface="Arial" panose="020B0604020202020204" pitchFamily="34" charset="0"/>
                <a:cs typeface="Arial" panose="020B0604020202020204" pitchFamily="34" charset="0"/>
              </a:rPr>
              <a:t>Folie) werden Sie zu den Videos weitergeleitet.</a:t>
            </a:r>
            <a:endParaRPr lang="de-CH"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005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0" y="0"/>
            <a:ext cx="12192000" cy="6857999"/>
          </a:xfrm>
          <a:prstGeom prst="rect">
            <a:avLst/>
          </a:prstGeom>
        </p:spPr>
      </p:pic>
      <p:sp>
        <p:nvSpPr>
          <p:cNvPr id="2" name="Rechteck 1"/>
          <p:cNvSpPr/>
          <p:nvPr/>
        </p:nvSpPr>
        <p:spPr>
          <a:xfrm>
            <a:off x="0" y="0"/>
            <a:ext cx="12192000" cy="68579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36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600" b="1"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200"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en-US" sz="6000" b="1" dirty="0">
              <a:solidFill>
                <a:schemeClr val="accent1">
                  <a:lumMod val="75000"/>
                </a:schemeClr>
              </a:solidFill>
              <a:latin typeface="Arial" panose="020B0604020202020204" pitchFamily="34" charset="0"/>
              <a:cs typeface="Arial" panose="020B0604020202020204" pitchFamily="34" charset="0"/>
            </a:endParaRPr>
          </a:p>
        </p:txBody>
      </p:sp>
      <p:pic>
        <p:nvPicPr>
          <p:cNvPr id="9" name="Grafik 8"/>
          <p:cNvPicPr>
            <a:picLocks noChangeAspect="1"/>
          </p:cNvPicPr>
          <p:nvPr/>
        </p:nvPicPr>
        <p:blipFill>
          <a:blip r:embed="rId4"/>
          <a:stretch>
            <a:fillRect/>
          </a:stretch>
        </p:blipFill>
        <p:spPr>
          <a:xfrm>
            <a:off x="9925532" y="0"/>
            <a:ext cx="2266468" cy="565355"/>
          </a:xfrm>
          <a:prstGeom prst="rect">
            <a:avLst/>
          </a:prstGeom>
        </p:spPr>
      </p:pic>
      <p:sp>
        <p:nvSpPr>
          <p:cNvPr id="3" name="Textfeld 2"/>
          <p:cNvSpPr txBox="1"/>
          <p:nvPr/>
        </p:nvSpPr>
        <p:spPr>
          <a:xfrm>
            <a:off x="387927" y="204699"/>
            <a:ext cx="8534400" cy="1107996"/>
          </a:xfrm>
          <a:prstGeom prst="rect">
            <a:avLst/>
          </a:prstGeom>
          <a:noFill/>
        </p:spPr>
        <p:txBody>
          <a:bodyPr wrap="square" rtlCol="0">
            <a:spAutoFit/>
          </a:bodyPr>
          <a:lstStyle/>
          <a:p>
            <a:pPr lvl="0"/>
            <a:r>
              <a:rPr lang="de-CH" sz="6600" b="1" dirty="0">
                <a:solidFill>
                  <a:srgbClr val="5B9BD5">
                    <a:lumMod val="75000"/>
                  </a:srgbClr>
                </a:solidFill>
                <a:latin typeface="Arial" panose="020B0604020202020204" pitchFamily="34" charset="0"/>
                <a:cs typeface="Arial" panose="020B0604020202020204" pitchFamily="34" charset="0"/>
              </a:rPr>
              <a:t>Unser </a:t>
            </a:r>
            <a:r>
              <a:rPr lang="de-CH" sz="6600" b="1" dirty="0" smtClean="0">
                <a:solidFill>
                  <a:srgbClr val="5B9BD5">
                    <a:lumMod val="75000"/>
                  </a:srgbClr>
                </a:solidFill>
                <a:latin typeface="Arial" panose="020B0604020202020204" pitchFamily="34" charset="0"/>
                <a:cs typeface="Arial" panose="020B0604020202020204" pitchFamily="34" charset="0"/>
              </a:rPr>
              <a:t>Flugplan</a:t>
            </a:r>
            <a:endParaRPr lang="de-CH" sz="3600" b="1" dirty="0">
              <a:solidFill>
                <a:srgbClr val="5B9BD5">
                  <a:lumMod val="75000"/>
                </a:srgbClr>
              </a:solidFill>
              <a:latin typeface="Arial" panose="020B0604020202020204" pitchFamily="34" charset="0"/>
              <a:cs typeface="Arial" panose="020B0604020202020204" pitchFamily="34" charset="0"/>
            </a:endParaRPr>
          </a:p>
        </p:txBody>
      </p:sp>
      <p:pic>
        <p:nvPicPr>
          <p:cNvPr id="7" name="Grafik 6"/>
          <p:cNvPicPr>
            <a:picLocks noChangeAspect="1"/>
          </p:cNvPicPr>
          <p:nvPr/>
        </p:nvPicPr>
        <p:blipFill>
          <a:blip r:embed="rId5">
            <a:clrChange>
              <a:clrFrom>
                <a:srgbClr val="FFFFFF"/>
              </a:clrFrom>
              <a:clrTo>
                <a:srgbClr val="FFFFFF">
                  <a:alpha val="0"/>
                </a:srgbClr>
              </a:clrTo>
            </a:clrChange>
          </a:blip>
          <a:stretch>
            <a:fillRect/>
          </a:stretch>
        </p:blipFill>
        <p:spPr>
          <a:xfrm>
            <a:off x="698043" y="1921122"/>
            <a:ext cx="450416" cy="450416"/>
          </a:xfrm>
          <a:prstGeom prst="rect">
            <a:avLst/>
          </a:prstGeom>
        </p:spPr>
      </p:pic>
      <p:pic>
        <p:nvPicPr>
          <p:cNvPr id="8" name="Grafik 7"/>
          <p:cNvPicPr>
            <a:picLocks noChangeAspect="1"/>
          </p:cNvPicPr>
          <p:nvPr/>
        </p:nvPicPr>
        <p:blipFill>
          <a:blip r:embed="rId5">
            <a:clrChange>
              <a:clrFrom>
                <a:srgbClr val="FFFFFF"/>
              </a:clrFrom>
              <a:clrTo>
                <a:srgbClr val="FFFFFF">
                  <a:alpha val="0"/>
                </a:srgbClr>
              </a:clrTo>
            </a:clrChange>
          </a:blip>
          <a:stretch>
            <a:fillRect/>
          </a:stretch>
        </p:blipFill>
        <p:spPr>
          <a:xfrm>
            <a:off x="698043" y="3301736"/>
            <a:ext cx="450416" cy="450416"/>
          </a:xfrm>
          <a:prstGeom prst="rect">
            <a:avLst/>
          </a:prstGeom>
        </p:spPr>
      </p:pic>
      <p:pic>
        <p:nvPicPr>
          <p:cNvPr id="10" name="Grafik 9"/>
          <p:cNvPicPr>
            <a:picLocks noChangeAspect="1"/>
          </p:cNvPicPr>
          <p:nvPr/>
        </p:nvPicPr>
        <p:blipFill>
          <a:blip r:embed="rId5">
            <a:clrChange>
              <a:clrFrom>
                <a:srgbClr val="FFFFFF"/>
              </a:clrFrom>
              <a:clrTo>
                <a:srgbClr val="FFFFFF">
                  <a:alpha val="0"/>
                </a:srgbClr>
              </a:clrTo>
            </a:clrChange>
          </a:blip>
          <a:stretch>
            <a:fillRect/>
          </a:stretch>
        </p:blipFill>
        <p:spPr>
          <a:xfrm>
            <a:off x="698043" y="3992042"/>
            <a:ext cx="450416" cy="450416"/>
          </a:xfrm>
          <a:prstGeom prst="rect">
            <a:avLst/>
          </a:prstGeom>
        </p:spPr>
      </p:pic>
      <p:pic>
        <p:nvPicPr>
          <p:cNvPr id="11" name="Grafik 10"/>
          <p:cNvPicPr>
            <a:picLocks noChangeAspect="1"/>
          </p:cNvPicPr>
          <p:nvPr/>
        </p:nvPicPr>
        <p:blipFill>
          <a:blip r:embed="rId5">
            <a:clrChange>
              <a:clrFrom>
                <a:srgbClr val="FFFFFF"/>
              </a:clrFrom>
              <a:clrTo>
                <a:srgbClr val="FFFFFF">
                  <a:alpha val="0"/>
                </a:srgbClr>
              </a:clrTo>
            </a:clrChange>
          </a:blip>
          <a:stretch>
            <a:fillRect/>
          </a:stretch>
        </p:blipFill>
        <p:spPr>
          <a:xfrm>
            <a:off x="698043" y="2611429"/>
            <a:ext cx="450416" cy="450416"/>
          </a:xfrm>
          <a:prstGeom prst="rect">
            <a:avLst/>
          </a:prstGeom>
        </p:spPr>
      </p:pic>
      <p:pic>
        <p:nvPicPr>
          <p:cNvPr id="12" name="Grafik 11"/>
          <p:cNvPicPr>
            <a:picLocks noChangeAspect="1"/>
          </p:cNvPicPr>
          <p:nvPr/>
        </p:nvPicPr>
        <p:blipFill>
          <a:blip r:embed="rId5">
            <a:clrChange>
              <a:clrFrom>
                <a:srgbClr val="FFFFFF"/>
              </a:clrFrom>
              <a:clrTo>
                <a:srgbClr val="FFFFFF">
                  <a:alpha val="0"/>
                </a:srgbClr>
              </a:clrTo>
            </a:clrChange>
          </a:blip>
          <a:stretch>
            <a:fillRect/>
          </a:stretch>
        </p:blipFill>
        <p:spPr>
          <a:xfrm>
            <a:off x="698043" y="4682348"/>
            <a:ext cx="450416" cy="450416"/>
          </a:xfrm>
          <a:prstGeom prst="rect">
            <a:avLst/>
          </a:prstGeom>
        </p:spPr>
      </p:pic>
      <p:pic>
        <p:nvPicPr>
          <p:cNvPr id="13" name="Grafik 12"/>
          <p:cNvPicPr>
            <a:picLocks noChangeAspect="1"/>
          </p:cNvPicPr>
          <p:nvPr/>
        </p:nvPicPr>
        <p:blipFill>
          <a:blip r:embed="rId5">
            <a:clrChange>
              <a:clrFrom>
                <a:srgbClr val="FFFFFF"/>
              </a:clrFrom>
              <a:clrTo>
                <a:srgbClr val="FFFFFF">
                  <a:alpha val="0"/>
                </a:srgbClr>
              </a:clrTo>
            </a:clrChange>
          </a:blip>
          <a:stretch>
            <a:fillRect/>
          </a:stretch>
        </p:blipFill>
        <p:spPr>
          <a:xfrm>
            <a:off x="698043" y="5372654"/>
            <a:ext cx="450416" cy="450416"/>
          </a:xfrm>
          <a:prstGeom prst="rect">
            <a:avLst/>
          </a:prstGeom>
        </p:spPr>
      </p:pic>
      <p:sp>
        <p:nvSpPr>
          <p:cNvPr id="14" name="Textfeld 13"/>
          <p:cNvSpPr txBox="1"/>
          <p:nvPr/>
        </p:nvSpPr>
        <p:spPr>
          <a:xfrm>
            <a:off x="1232603" y="1921122"/>
            <a:ext cx="6572116" cy="461665"/>
          </a:xfrm>
          <a:prstGeom prst="rect">
            <a:avLst/>
          </a:prstGeom>
          <a:noFill/>
        </p:spPr>
        <p:txBody>
          <a:bodyPr wrap="square" rtlCol="0">
            <a:spAutoFit/>
          </a:bodyPr>
          <a:lstStyle/>
          <a:p>
            <a:r>
              <a:rPr lang="de-CH" sz="2400" b="1" dirty="0">
                <a:latin typeface="Arial" panose="020B0604020202020204" pitchFamily="34" charset="0"/>
                <a:cs typeface="Arial" panose="020B0604020202020204" pitchFamily="34" charset="0"/>
              </a:rPr>
              <a:t>Begrüssung durch AVISTRAT-CH Kernteam</a:t>
            </a:r>
          </a:p>
        </p:txBody>
      </p:sp>
      <p:sp>
        <p:nvSpPr>
          <p:cNvPr id="15" name="Textfeld 14"/>
          <p:cNvSpPr txBox="1"/>
          <p:nvPr/>
        </p:nvSpPr>
        <p:spPr>
          <a:xfrm>
            <a:off x="1232604" y="2611429"/>
            <a:ext cx="6142182" cy="461665"/>
          </a:xfrm>
          <a:prstGeom prst="rect">
            <a:avLst/>
          </a:prstGeom>
          <a:noFill/>
        </p:spPr>
        <p:txBody>
          <a:bodyPr wrap="square" rtlCol="0">
            <a:spAutoFit/>
          </a:bodyPr>
          <a:lstStyle/>
          <a:p>
            <a:r>
              <a:rPr lang="de-CH" sz="2400" b="1" dirty="0">
                <a:latin typeface="Arial" panose="020B0604020202020204" pitchFamily="34" charset="0"/>
                <a:cs typeface="Arial" panose="020B0604020202020204" pitchFamily="34" charset="0"/>
              </a:rPr>
              <a:t>Botschaft von </a:t>
            </a:r>
            <a:r>
              <a:rPr lang="de-CH" sz="2400" b="1" dirty="0" smtClean="0">
                <a:latin typeface="Arial" panose="020B0604020202020204" pitchFamily="34" charset="0"/>
                <a:cs typeface="Arial" panose="020B0604020202020204" pitchFamily="34" charset="0"/>
              </a:rPr>
              <a:t>CASO</a:t>
            </a:r>
            <a:endParaRPr lang="de-CH" sz="2400" b="1" dirty="0">
              <a:latin typeface="Arial" panose="020B0604020202020204" pitchFamily="34" charset="0"/>
              <a:cs typeface="Arial" panose="020B0604020202020204" pitchFamily="34" charset="0"/>
            </a:endParaRPr>
          </a:p>
        </p:txBody>
      </p:sp>
      <p:sp>
        <p:nvSpPr>
          <p:cNvPr id="16" name="Textfeld 15"/>
          <p:cNvSpPr txBox="1"/>
          <p:nvPr/>
        </p:nvSpPr>
        <p:spPr>
          <a:xfrm>
            <a:off x="1232604" y="3307175"/>
            <a:ext cx="6142182" cy="461665"/>
          </a:xfrm>
          <a:prstGeom prst="rect">
            <a:avLst/>
          </a:prstGeom>
          <a:noFill/>
        </p:spPr>
        <p:txBody>
          <a:bodyPr wrap="square" rtlCol="0">
            <a:spAutoFit/>
          </a:bodyPr>
          <a:lstStyle/>
          <a:p>
            <a:r>
              <a:rPr lang="de-CH" sz="2400" b="1" dirty="0">
                <a:latin typeface="Arial" panose="020B0604020202020204" pitchFamily="34" charset="0"/>
                <a:cs typeface="Arial" panose="020B0604020202020204" pitchFamily="34" charset="0"/>
              </a:rPr>
              <a:t>Jahresrückblick</a:t>
            </a:r>
          </a:p>
        </p:txBody>
      </p:sp>
      <p:sp>
        <p:nvSpPr>
          <p:cNvPr id="17" name="Textfeld 16"/>
          <p:cNvSpPr txBox="1"/>
          <p:nvPr/>
        </p:nvSpPr>
        <p:spPr>
          <a:xfrm>
            <a:off x="1232603" y="4002922"/>
            <a:ext cx="7532699" cy="461665"/>
          </a:xfrm>
          <a:prstGeom prst="rect">
            <a:avLst/>
          </a:prstGeom>
          <a:noFill/>
        </p:spPr>
        <p:txBody>
          <a:bodyPr wrap="square" rtlCol="0">
            <a:spAutoFit/>
          </a:bodyPr>
          <a:lstStyle/>
          <a:p>
            <a:r>
              <a:rPr lang="de-CH" sz="2400" b="1" dirty="0" smtClean="0">
                <a:latin typeface="Arial" panose="020B0604020202020204" pitchFamily="34" charset="0"/>
                <a:cs typeface="Arial" panose="020B0604020202020204" pitchFamily="34" charset="0"/>
              </a:rPr>
              <a:t>Die «Architekten» </a:t>
            </a:r>
            <a:r>
              <a:rPr lang="de-CH" sz="2400" b="1" dirty="0">
                <a:latin typeface="Arial" panose="020B0604020202020204" pitchFamily="34" charset="0"/>
                <a:cs typeface="Arial" panose="020B0604020202020204" pitchFamily="34" charset="0"/>
              </a:rPr>
              <a:t>der Strategie von AVISTRAT-CH</a:t>
            </a:r>
          </a:p>
        </p:txBody>
      </p:sp>
      <p:sp>
        <p:nvSpPr>
          <p:cNvPr id="18" name="Textfeld 17"/>
          <p:cNvSpPr txBox="1"/>
          <p:nvPr/>
        </p:nvSpPr>
        <p:spPr>
          <a:xfrm>
            <a:off x="1232603" y="4693229"/>
            <a:ext cx="6142182" cy="461665"/>
          </a:xfrm>
          <a:prstGeom prst="rect">
            <a:avLst/>
          </a:prstGeom>
          <a:noFill/>
        </p:spPr>
        <p:txBody>
          <a:bodyPr wrap="square" rtlCol="0">
            <a:spAutoFit/>
          </a:bodyPr>
          <a:lstStyle/>
          <a:p>
            <a:r>
              <a:rPr lang="de-CH" sz="2400" b="1" dirty="0" smtClean="0">
                <a:latin typeface="Arial" panose="020B0604020202020204" pitchFamily="34" charset="0"/>
                <a:cs typeface="Arial" panose="020B0604020202020204" pitchFamily="34" charset="0"/>
              </a:rPr>
              <a:t>Ausblick</a:t>
            </a:r>
            <a:endParaRPr lang="de-CH" sz="2400" b="1" dirty="0">
              <a:latin typeface="Arial" panose="020B0604020202020204" pitchFamily="34" charset="0"/>
              <a:cs typeface="Arial" panose="020B0604020202020204" pitchFamily="34" charset="0"/>
            </a:endParaRPr>
          </a:p>
        </p:txBody>
      </p:sp>
      <p:sp>
        <p:nvSpPr>
          <p:cNvPr id="19" name="Textfeld 18"/>
          <p:cNvSpPr txBox="1"/>
          <p:nvPr/>
        </p:nvSpPr>
        <p:spPr>
          <a:xfrm>
            <a:off x="1232604" y="5394416"/>
            <a:ext cx="6719898" cy="461665"/>
          </a:xfrm>
          <a:prstGeom prst="rect">
            <a:avLst/>
          </a:prstGeom>
          <a:noFill/>
        </p:spPr>
        <p:txBody>
          <a:bodyPr wrap="square" rtlCol="0">
            <a:spAutoFit/>
          </a:bodyPr>
          <a:lstStyle/>
          <a:p>
            <a:r>
              <a:rPr lang="de-CH" sz="2400" b="1" dirty="0" smtClean="0">
                <a:latin typeface="Arial" panose="020B0604020202020204" pitchFamily="34" charset="0"/>
                <a:cs typeface="Arial" panose="020B0604020202020204" pitchFamily="34" charset="0"/>
              </a:rPr>
              <a:t>Schlusswort </a:t>
            </a:r>
            <a:r>
              <a:rPr lang="de-CH" sz="2400" b="1" dirty="0">
                <a:latin typeface="Arial" panose="020B0604020202020204" pitchFamily="34" charset="0"/>
                <a:cs typeface="Arial" panose="020B0604020202020204" pitchFamily="34" charset="0"/>
              </a:rPr>
              <a:t>durch AVISTRAT-CH Kernteam</a:t>
            </a:r>
          </a:p>
        </p:txBody>
      </p:sp>
    </p:spTree>
    <p:extLst>
      <p:ext uri="{BB962C8B-B14F-4D97-AF65-F5344CB8AC3E}">
        <p14:creationId xmlns:p14="http://schemas.microsoft.com/office/powerpoint/2010/main" val="1161288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0" y="0"/>
            <a:ext cx="12192000" cy="6857999"/>
          </a:xfrm>
          <a:prstGeom prst="rect">
            <a:avLst/>
          </a:prstGeom>
        </p:spPr>
      </p:pic>
      <p:sp>
        <p:nvSpPr>
          <p:cNvPr id="2" name="Rechteck 1"/>
          <p:cNvSpPr/>
          <p:nvPr/>
        </p:nvSpPr>
        <p:spPr>
          <a:xfrm>
            <a:off x="0" y="0"/>
            <a:ext cx="12192000" cy="68579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36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600" b="1"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200"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en-US" sz="6000" b="1" dirty="0">
              <a:solidFill>
                <a:schemeClr val="accent1">
                  <a:lumMod val="75000"/>
                </a:schemeClr>
              </a:solidFill>
              <a:latin typeface="Arial" panose="020B0604020202020204" pitchFamily="34" charset="0"/>
              <a:cs typeface="Arial" panose="020B0604020202020204" pitchFamily="34" charset="0"/>
            </a:endParaRPr>
          </a:p>
        </p:txBody>
      </p:sp>
      <p:pic>
        <p:nvPicPr>
          <p:cNvPr id="9" name="Grafik 8"/>
          <p:cNvPicPr>
            <a:picLocks noChangeAspect="1"/>
          </p:cNvPicPr>
          <p:nvPr/>
        </p:nvPicPr>
        <p:blipFill>
          <a:blip r:embed="rId4"/>
          <a:stretch>
            <a:fillRect/>
          </a:stretch>
        </p:blipFill>
        <p:spPr>
          <a:xfrm>
            <a:off x="9925532" y="18471"/>
            <a:ext cx="2266468" cy="565355"/>
          </a:xfrm>
          <a:prstGeom prst="rect">
            <a:avLst/>
          </a:prstGeom>
        </p:spPr>
      </p:pic>
      <p:sp>
        <p:nvSpPr>
          <p:cNvPr id="3" name="Textfeld 2"/>
          <p:cNvSpPr txBox="1"/>
          <p:nvPr/>
        </p:nvSpPr>
        <p:spPr>
          <a:xfrm>
            <a:off x="387927" y="204699"/>
            <a:ext cx="8534400" cy="1107996"/>
          </a:xfrm>
          <a:prstGeom prst="rect">
            <a:avLst/>
          </a:prstGeom>
          <a:noFill/>
        </p:spPr>
        <p:txBody>
          <a:bodyPr wrap="square" rtlCol="0">
            <a:spAutoFit/>
          </a:bodyPr>
          <a:lstStyle/>
          <a:p>
            <a:pPr lvl="0"/>
            <a:r>
              <a:rPr lang="de-CH" sz="6600" b="1" dirty="0">
                <a:solidFill>
                  <a:srgbClr val="5B9BD5">
                    <a:lumMod val="75000"/>
                  </a:srgbClr>
                </a:solidFill>
                <a:latin typeface="Arial" panose="020B0604020202020204" pitchFamily="34" charset="0"/>
                <a:cs typeface="Arial" panose="020B0604020202020204" pitchFamily="34" charset="0"/>
              </a:rPr>
              <a:t>Unser </a:t>
            </a:r>
            <a:r>
              <a:rPr lang="de-CH" sz="6600" b="1" dirty="0" smtClean="0">
                <a:solidFill>
                  <a:srgbClr val="5B9BD5">
                    <a:lumMod val="75000"/>
                  </a:srgbClr>
                </a:solidFill>
                <a:latin typeface="Arial" panose="020B0604020202020204" pitchFamily="34" charset="0"/>
                <a:cs typeface="Arial" panose="020B0604020202020204" pitchFamily="34" charset="0"/>
              </a:rPr>
              <a:t>Flugplan</a:t>
            </a:r>
            <a:endParaRPr lang="de-CH" sz="3600" b="1" dirty="0">
              <a:solidFill>
                <a:srgbClr val="5B9BD5">
                  <a:lumMod val="75000"/>
                </a:srgbClr>
              </a:solidFill>
              <a:latin typeface="Arial" panose="020B0604020202020204" pitchFamily="34" charset="0"/>
              <a:cs typeface="Arial" panose="020B0604020202020204" pitchFamily="34" charset="0"/>
            </a:endParaRPr>
          </a:p>
        </p:txBody>
      </p:sp>
      <p:pic>
        <p:nvPicPr>
          <p:cNvPr id="7" name="Grafik 6"/>
          <p:cNvPicPr>
            <a:picLocks noChangeAspect="1"/>
          </p:cNvPicPr>
          <p:nvPr/>
        </p:nvPicPr>
        <p:blipFill>
          <a:blip r:embed="rId5">
            <a:clrChange>
              <a:clrFrom>
                <a:srgbClr val="FFFFFF"/>
              </a:clrFrom>
              <a:clrTo>
                <a:srgbClr val="FFFFFF">
                  <a:alpha val="0"/>
                </a:srgbClr>
              </a:clrTo>
            </a:clrChange>
          </a:blip>
          <a:stretch>
            <a:fillRect/>
          </a:stretch>
        </p:blipFill>
        <p:spPr>
          <a:xfrm>
            <a:off x="698043" y="1921122"/>
            <a:ext cx="450416" cy="450416"/>
          </a:xfrm>
          <a:prstGeom prst="rect">
            <a:avLst/>
          </a:prstGeom>
        </p:spPr>
      </p:pic>
      <p:pic>
        <p:nvPicPr>
          <p:cNvPr id="8" name="Grafik 7"/>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3301736"/>
            <a:ext cx="450416" cy="450416"/>
          </a:xfrm>
          <a:prstGeom prst="rect">
            <a:avLst/>
          </a:prstGeom>
        </p:spPr>
      </p:pic>
      <p:pic>
        <p:nvPicPr>
          <p:cNvPr id="10" name="Grafik 9"/>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3992042"/>
            <a:ext cx="450416" cy="450416"/>
          </a:xfrm>
          <a:prstGeom prst="rect">
            <a:avLst/>
          </a:prstGeom>
        </p:spPr>
      </p:pic>
      <p:pic>
        <p:nvPicPr>
          <p:cNvPr id="11" name="Grafik 10"/>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2611429"/>
            <a:ext cx="450416" cy="450416"/>
          </a:xfrm>
          <a:prstGeom prst="rect">
            <a:avLst/>
          </a:prstGeom>
        </p:spPr>
      </p:pic>
      <p:pic>
        <p:nvPicPr>
          <p:cNvPr id="12" name="Grafik 11"/>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4682348"/>
            <a:ext cx="450416" cy="450416"/>
          </a:xfrm>
          <a:prstGeom prst="rect">
            <a:avLst/>
          </a:prstGeom>
        </p:spPr>
      </p:pic>
      <p:pic>
        <p:nvPicPr>
          <p:cNvPr id="13" name="Grafik 12"/>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5372656"/>
            <a:ext cx="450416" cy="450416"/>
          </a:xfrm>
          <a:prstGeom prst="rect">
            <a:avLst/>
          </a:prstGeom>
        </p:spPr>
      </p:pic>
      <p:sp>
        <p:nvSpPr>
          <p:cNvPr id="14" name="Textfeld 13"/>
          <p:cNvSpPr txBox="1"/>
          <p:nvPr/>
        </p:nvSpPr>
        <p:spPr>
          <a:xfrm>
            <a:off x="1232603" y="1921122"/>
            <a:ext cx="6572116" cy="461665"/>
          </a:xfrm>
          <a:prstGeom prst="rect">
            <a:avLst/>
          </a:prstGeom>
          <a:noFill/>
        </p:spPr>
        <p:txBody>
          <a:bodyPr wrap="square" rtlCol="0">
            <a:spAutoFit/>
          </a:bodyPr>
          <a:lstStyle/>
          <a:p>
            <a:r>
              <a:rPr lang="de-CH" sz="2400" b="1" dirty="0">
                <a:latin typeface="Arial" panose="020B0604020202020204" pitchFamily="34" charset="0"/>
                <a:cs typeface="Arial" panose="020B0604020202020204" pitchFamily="34" charset="0"/>
                <a:hlinkClick r:id="rId6"/>
              </a:rPr>
              <a:t>Begrüssung durch AVISTRAT-CH </a:t>
            </a:r>
            <a:r>
              <a:rPr lang="de-CH" sz="2400" b="1" dirty="0" smtClean="0">
                <a:latin typeface="Arial" panose="020B0604020202020204" pitchFamily="34" charset="0"/>
                <a:cs typeface="Arial" panose="020B0604020202020204" pitchFamily="34" charset="0"/>
                <a:hlinkClick r:id="rId6"/>
              </a:rPr>
              <a:t>Kernteam</a:t>
            </a:r>
            <a:endParaRPr lang="de-CH" sz="2400" b="1" dirty="0" smtClean="0">
              <a:latin typeface="Arial" panose="020B0604020202020204" pitchFamily="34" charset="0"/>
              <a:cs typeface="Arial" panose="020B0604020202020204" pitchFamily="34" charset="0"/>
            </a:endParaRPr>
          </a:p>
        </p:txBody>
      </p:sp>
      <p:sp>
        <p:nvSpPr>
          <p:cNvPr id="15" name="Textfeld 14"/>
          <p:cNvSpPr txBox="1"/>
          <p:nvPr/>
        </p:nvSpPr>
        <p:spPr>
          <a:xfrm>
            <a:off x="1232604" y="2614150"/>
            <a:ext cx="6142182" cy="461665"/>
          </a:xfrm>
          <a:prstGeom prst="rect">
            <a:avLst/>
          </a:prstGeom>
          <a:noFill/>
        </p:spPr>
        <p:txBody>
          <a:bodyPr wrap="square" rtlCol="0">
            <a:spAutoFit/>
          </a:bodyPr>
          <a:lstStyle/>
          <a:p>
            <a:r>
              <a:rPr lang="de-CH" sz="2400" b="1" dirty="0">
                <a:solidFill>
                  <a:schemeClr val="accent1">
                    <a:lumMod val="60000"/>
                    <a:lumOff val="40000"/>
                  </a:schemeClr>
                </a:solidFill>
                <a:latin typeface="Arial" panose="020B0604020202020204" pitchFamily="34" charset="0"/>
                <a:cs typeface="Arial" panose="020B0604020202020204" pitchFamily="34" charset="0"/>
              </a:rPr>
              <a:t>Botschaft von </a:t>
            </a:r>
            <a:r>
              <a:rPr lang="de-CH" sz="2400" b="1" dirty="0" smtClean="0">
                <a:solidFill>
                  <a:schemeClr val="accent1">
                    <a:lumMod val="60000"/>
                    <a:lumOff val="40000"/>
                  </a:schemeClr>
                </a:solidFill>
                <a:latin typeface="Arial" panose="020B0604020202020204" pitchFamily="34" charset="0"/>
                <a:cs typeface="Arial" panose="020B0604020202020204" pitchFamily="34" charset="0"/>
              </a:rPr>
              <a:t>CASO</a:t>
            </a:r>
            <a:endParaRPr lang="de-CH" sz="240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6" name="Textfeld 15"/>
          <p:cNvSpPr txBox="1"/>
          <p:nvPr/>
        </p:nvSpPr>
        <p:spPr>
          <a:xfrm>
            <a:off x="1232604" y="3309896"/>
            <a:ext cx="6142182" cy="461665"/>
          </a:xfrm>
          <a:prstGeom prst="rect">
            <a:avLst/>
          </a:prstGeom>
          <a:noFill/>
        </p:spPr>
        <p:txBody>
          <a:bodyPr wrap="square" rtlCol="0">
            <a:spAutoFit/>
          </a:bodyPr>
          <a:lstStyle/>
          <a:p>
            <a:r>
              <a:rPr lang="de-CH" sz="2400" b="1" dirty="0">
                <a:solidFill>
                  <a:schemeClr val="accent1">
                    <a:lumMod val="60000"/>
                    <a:lumOff val="40000"/>
                  </a:schemeClr>
                </a:solidFill>
                <a:latin typeface="Arial" panose="020B0604020202020204" pitchFamily="34" charset="0"/>
                <a:cs typeface="Arial" panose="020B0604020202020204" pitchFamily="34" charset="0"/>
              </a:rPr>
              <a:t>Jahresrückblick</a:t>
            </a:r>
          </a:p>
        </p:txBody>
      </p:sp>
      <p:sp>
        <p:nvSpPr>
          <p:cNvPr id="17" name="Textfeld 16"/>
          <p:cNvSpPr txBox="1"/>
          <p:nvPr/>
        </p:nvSpPr>
        <p:spPr>
          <a:xfrm>
            <a:off x="1232603" y="4002922"/>
            <a:ext cx="7532699" cy="461665"/>
          </a:xfrm>
          <a:prstGeom prst="rect">
            <a:avLst/>
          </a:prstGeom>
          <a:noFill/>
        </p:spPr>
        <p:txBody>
          <a:bodyPr wrap="square" rtlCol="0">
            <a:spAutoFit/>
          </a:bodyPr>
          <a:lstStyle/>
          <a:p>
            <a:r>
              <a:rPr lang="de-CH" sz="2400" b="1" dirty="0" smtClean="0">
                <a:solidFill>
                  <a:schemeClr val="accent1">
                    <a:lumMod val="60000"/>
                    <a:lumOff val="40000"/>
                  </a:schemeClr>
                </a:solidFill>
                <a:latin typeface="Arial" panose="020B0604020202020204" pitchFamily="34" charset="0"/>
                <a:cs typeface="Arial" panose="020B0604020202020204" pitchFamily="34" charset="0"/>
              </a:rPr>
              <a:t>Die «Architekten» </a:t>
            </a:r>
            <a:r>
              <a:rPr lang="de-CH" sz="2400" b="1" dirty="0">
                <a:solidFill>
                  <a:schemeClr val="accent1">
                    <a:lumMod val="60000"/>
                    <a:lumOff val="40000"/>
                  </a:schemeClr>
                </a:solidFill>
                <a:latin typeface="Arial" panose="020B0604020202020204" pitchFamily="34" charset="0"/>
                <a:cs typeface="Arial" panose="020B0604020202020204" pitchFamily="34" charset="0"/>
              </a:rPr>
              <a:t>der Strategie von AVISTRAT-CH</a:t>
            </a:r>
          </a:p>
        </p:txBody>
      </p:sp>
      <p:sp>
        <p:nvSpPr>
          <p:cNvPr id="18" name="Textfeld 17"/>
          <p:cNvSpPr txBox="1"/>
          <p:nvPr/>
        </p:nvSpPr>
        <p:spPr>
          <a:xfrm>
            <a:off x="1232603" y="4693229"/>
            <a:ext cx="6142182" cy="461665"/>
          </a:xfrm>
          <a:prstGeom prst="rect">
            <a:avLst/>
          </a:prstGeom>
          <a:noFill/>
        </p:spPr>
        <p:txBody>
          <a:bodyPr wrap="square" rtlCol="0">
            <a:spAutoFit/>
          </a:bodyPr>
          <a:lstStyle/>
          <a:p>
            <a:r>
              <a:rPr lang="de-CH" sz="2400" b="1" dirty="0" smtClean="0">
                <a:solidFill>
                  <a:schemeClr val="accent1">
                    <a:lumMod val="60000"/>
                    <a:lumOff val="40000"/>
                  </a:schemeClr>
                </a:solidFill>
                <a:latin typeface="Arial" panose="020B0604020202020204" pitchFamily="34" charset="0"/>
                <a:cs typeface="Arial" panose="020B0604020202020204" pitchFamily="34" charset="0"/>
              </a:rPr>
              <a:t>Ausblick</a:t>
            </a:r>
            <a:endParaRPr lang="de-CH" sz="240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9" name="Textfeld 18"/>
          <p:cNvSpPr txBox="1"/>
          <p:nvPr/>
        </p:nvSpPr>
        <p:spPr>
          <a:xfrm>
            <a:off x="1232604" y="5394416"/>
            <a:ext cx="6719898" cy="461665"/>
          </a:xfrm>
          <a:prstGeom prst="rect">
            <a:avLst/>
          </a:prstGeom>
          <a:noFill/>
        </p:spPr>
        <p:txBody>
          <a:bodyPr wrap="square" rtlCol="0">
            <a:spAutoFit/>
          </a:bodyPr>
          <a:lstStyle/>
          <a:p>
            <a:r>
              <a:rPr lang="de-CH" sz="2400" b="1" dirty="0" smtClean="0">
                <a:solidFill>
                  <a:schemeClr val="accent1">
                    <a:lumMod val="60000"/>
                    <a:lumOff val="40000"/>
                  </a:schemeClr>
                </a:solidFill>
                <a:latin typeface="Arial" panose="020B0604020202020204" pitchFamily="34" charset="0"/>
                <a:cs typeface="Arial" panose="020B0604020202020204" pitchFamily="34" charset="0"/>
              </a:rPr>
              <a:t>Schlusswort </a:t>
            </a:r>
            <a:r>
              <a:rPr lang="de-CH" sz="2400" b="1" dirty="0">
                <a:solidFill>
                  <a:schemeClr val="accent1">
                    <a:lumMod val="60000"/>
                    <a:lumOff val="40000"/>
                  </a:schemeClr>
                </a:solidFill>
                <a:latin typeface="Arial" panose="020B0604020202020204" pitchFamily="34" charset="0"/>
                <a:cs typeface="Arial" panose="020B0604020202020204" pitchFamily="34" charset="0"/>
              </a:rPr>
              <a:t>durch AVISTRAT-CH Kernteam</a:t>
            </a:r>
          </a:p>
        </p:txBody>
      </p:sp>
      <p:sp>
        <p:nvSpPr>
          <p:cNvPr id="5" name="Ovale Legende 4"/>
          <p:cNvSpPr/>
          <p:nvPr/>
        </p:nvSpPr>
        <p:spPr>
          <a:xfrm>
            <a:off x="7888863" y="675130"/>
            <a:ext cx="4145711" cy="2277048"/>
          </a:xfrm>
          <a:prstGeom prst="wedgeEllipseCallout">
            <a:avLst>
              <a:gd name="adj1" fmla="val -56805"/>
              <a:gd name="adj2" fmla="val 1518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b="1" dirty="0">
                <a:solidFill>
                  <a:schemeClr val="accent1">
                    <a:lumMod val="75000"/>
                  </a:schemeClr>
                </a:solidFill>
                <a:latin typeface="Arial" panose="020B0604020202020204" pitchFamily="34" charset="0"/>
                <a:cs typeface="Arial" panose="020B0604020202020204" pitchFamily="34" charset="0"/>
              </a:rPr>
              <a:t>Bitte schnallen Sie sich an, wir sind bereit zum Start</a:t>
            </a:r>
            <a:r>
              <a:rPr lang="de-CH" b="1" dirty="0" smtClean="0">
                <a:solidFill>
                  <a:schemeClr val="accent1">
                    <a:lumMod val="75000"/>
                  </a:schemeClr>
                </a:solidFill>
                <a:latin typeface="Arial" panose="020B0604020202020204" pitchFamily="34" charset="0"/>
                <a:cs typeface="Arial" panose="020B0604020202020204" pitchFamily="34" charset="0"/>
              </a:rPr>
              <a:t>!</a:t>
            </a:r>
          </a:p>
          <a:p>
            <a:endParaRPr lang="de-CH" sz="1050" b="1" dirty="0">
              <a:solidFill>
                <a:schemeClr val="accent1">
                  <a:lumMod val="75000"/>
                </a:schemeClr>
              </a:solidFill>
              <a:latin typeface="Arial" panose="020B0604020202020204" pitchFamily="34" charset="0"/>
              <a:cs typeface="Arial" panose="020B0604020202020204" pitchFamily="34" charset="0"/>
            </a:endParaRPr>
          </a:p>
          <a:p>
            <a:endParaRPr lang="de-CH" sz="1050" dirty="0">
              <a:solidFill>
                <a:schemeClr val="accent1">
                  <a:lumMod val="75000"/>
                </a:schemeClr>
              </a:solidFill>
              <a:latin typeface="Arial" panose="020B0604020202020204" pitchFamily="34" charset="0"/>
              <a:cs typeface="Arial" panose="020B0604020202020204" pitchFamily="34" charset="0"/>
            </a:endParaRPr>
          </a:p>
        </p:txBody>
      </p:sp>
      <p:pic>
        <p:nvPicPr>
          <p:cNvPr id="20" name="Picture 2" descr="Fasten your seatbelts - Free travel ic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81686" y="1653444"/>
            <a:ext cx="1298733" cy="1298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677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0" y="0"/>
            <a:ext cx="12192000" cy="6857999"/>
          </a:xfrm>
          <a:prstGeom prst="rect">
            <a:avLst/>
          </a:prstGeom>
        </p:spPr>
      </p:pic>
      <p:sp>
        <p:nvSpPr>
          <p:cNvPr id="2" name="Rechteck 1"/>
          <p:cNvSpPr/>
          <p:nvPr/>
        </p:nvSpPr>
        <p:spPr>
          <a:xfrm>
            <a:off x="0" y="0"/>
            <a:ext cx="12192000" cy="68579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36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600" b="1"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200"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en-US" sz="6000" b="1" dirty="0">
              <a:solidFill>
                <a:schemeClr val="accent1">
                  <a:lumMod val="75000"/>
                </a:schemeClr>
              </a:solidFill>
              <a:latin typeface="Arial" panose="020B0604020202020204" pitchFamily="34" charset="0"/>
              <a:cs typeface="Arial" panose="020B0604020202020204" pitchFamily="34" charset="0"/>
            </a:endParaRPr>
          </a:p>
        </p:txBody>
      </p:sp>
      <p:pic>
        <p:nvPicPr>
          <p:cNvPr id="9" name="Grafik 8"/>
          <p:cNvPicPr>
            <a:picLocks noChangeAspect="1"/>
          </p:cNvPicPr>
          <p:nvPr/>
        </p:nvPicPr>
        <p:blipFill>
          <a:blip r:embed="rId4"/>
          <a:stretch>
            <a:fillRect/>
          </a:stretch>
        </p:blipFill>
        <p:spPr>
          <a:xfrm>
            <a:off x="9925532" y="9236"/>
            <a:ext cx="2266468" cy="565355"/>
          </a:xfrm>
          <a:prstGeom prst="rect">
            <a:avLst/>
          </a:prstGeom>
        </p:spPr>
      </p:pic>
      <p:sp>
        <p:nvSpPr>
          <p:cNvPr id="3" name="Textfeld 2"/>
          <p:cNvSpPr txBox="1"/>
          <p:nvPr/>
        </p:nvSpPr>
        <p:spPr>
          <a:xfrm>
            <a:off x="387927" y="204699"/>
            <a:ext cx="8534400" cy="1107996"/>
          </a:xfrm>
          <a:prstGeom prst="rect">
            <a:avLst/>
          </a:prstGeom>
          <a:noFill/>
        </p:spPr>
        <p:txBody>
          <a:bodyPr wrap="square" rtlCol="0">
            <a:spAutoFit/>
          </a:bodyPr>
          <a:lstStyle/>
          <a:p>
            <a:pPr lvl="0"/>
            <a:r>
              <a:rPr lang="de-CH" sz="6600" b="1" dirty="0">
                <a:solidFill>
                  <a:srgbClr val="5B9BD5">
                    <a:lumMod val="75000"/>
                  </a:srgbClr>
                </a:solidFill>
                <a:latin typeface="Arial" panose="020B0604020202020204" pitchFamily="34" charset="0"/>
                <a:cs typeface="Arial" panose="020B0604020202020204" pitchFamily="34" charset="0"/>
              </a:rPr>
              <a:t>Unser </a:t>
            </a:r>
            <a:r>
              <a:rPr lang="de-CH" sz="6600" b="1" dirty="0" smtClean="0">
                <a:solidFill>
                  <a:srgbClr val="5B9BD5">
                    <a:lumMod val="75000"/>
                  </a:srgbClr>
                </a:solidFill>
                <a:latin typeface="Arial" panose="020B0604020202020204" pitchFamily="34" charset="0"/>
                <a:cs typeface="Arial" panose="020B0604020202020204" pitchFamily="34" charset="0"/>
              </a:rPr>
              <a:t>Flugplan</a:t>
            </a:r>
            <a:endParaRPr lang="de-CH" sz="3600" b="1" dirty="0">
              <a:solidFill>
                <a:srgbClr val="5B9BD5">
                  <a:lumMod val="75000"/>
                </a:srgbClr>
              </a:solidFill>
              <a:latin typeface="Arial" panose="020B0604020202020204" pitchFamily="34" charset="0"/>
              <a:cs typeface="Arial" panose="020B0604020202020204" pitchFamily="34" charset="0"/>
            </a:endParaRPr>
          </a:p>
        </p:txBody>
      </p:sp>
      <p:pic>
        <p:nvPicPr>
          <p:cNvPr id="7" name="Grafik 6"/>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1921122"/>
            <a:ext cx="450416" cy="450416"/>
          </a:xfrm>
          <a:prstGeom prst="rect">
            <a:avLst/>
          </a:prstGeom>
        </p:spPr>
      </p:pic>
      <p:pic>
        <p:nvPicPr>
          <p:cNvPr id="8" name="Grafik 7"/>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3301736"/>
            <a:ext cx="450416" cy="450416"/>
          </a:xfrm>
          <a:prstGeom prst="rect">
            <a:avLst/>
          </a:prstGeom>
        </p:spPr>
      </p:pic>
      <p:pic>
        <p:nvPicPr>
          <p:cNvPr id="10" name="Grafik 9"/>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3992042"/>
            <a:ext cx="450416" cy="450416"/>
          </a:xfrm>
          <a:prstGeom prst="rect">
            <a:avLst/>
          </a:prstGeom>
        </p:spPr>
      </p:pic>
      <p:pic>
        <p:nvPicPr>
          <p:cNvPr id="11" name="Grafik 10"/>
          <p:cNvPicPr>
            <a:picLocks noChangeAspect="1"/>
          </p:cNvPicPr>
          <p:nvPr/>
        </p:nvPicPr>
        <p:blipFill>
          <a:blip r:embed="rId5">
            <a:clrChange>
              <a:clrFrom>
                <a:srgbClr val="FFFFFF"/>
              </a:clrFrom>
              <a:clrTo>
                <a:srgbClr val="FFFFFF">
                  <a:alpha val="0"/>
                </a:srgbClr>
              </a:clrTo>
            </a:clrChange>
          </a:blip>
          <a:stretch>
            <a:fillRect/>
          </a:stretch>
        </p:blipFill>
        <p:spPr>
          <a:xfrm>
            <a:off x="698043" y="2611429"/>
            <a:ext cx="450416" cy="450416"/>
          </a:xfrm>
          <a:prstGeom prst="rect">
            <a:avLst/>
          </a:prstGeom>
        </p:spPr>
      </p:pic>
      <p:pic>
        <p:nvPicPr>
          <p:cNvPr id="12" name="Grafik 11"/>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4682348"/>
            <a:ext cx="450416" cy="450416"/>
          </a:xfrm>
          <a:prstGeom prst="rect">
            <a:avLst/>
          </a:prstGeom>
        </p:spPr>
      </p:pic>
      <p:pic>
        <p:nvPicPr>
          <p:cNvPr id="13" name="Grafik 12"/>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98043" y="5372654"/>
            <a:ext cx="450416" cy="450416"/>
          </a:xfrm>
          <a:prstGeom prst="rect">
            <a:avLst/>
          </a:prstGeom>
        </p:spPr>
      </p:pic>
      <p:sp>
        <p:nvSpPr>
          <p:cNvPr id="14" name="Textfeld 13"/>
          <p:cNvSpPr txBox="1"/>
          <p:nvPr/>
        </p:nvSpPr>
        <p:spPr>
          <a:xfrm>
            <a:off x="1232603" y="1921122"/>
            <a:ext cx="6572116" cy="461665"/>
          </a:xfrm>
          <a:prstGeom prst="rect">
            <a:avLst/>
          </a:prstGeom>
          <a:noFill/>
        </p:spPr>
        <p:txBody>
          <a:bodyPr wrap="square" rtlCol="0">
            <a:spAutoFit/>
          </a:bodyPr>
          <a:lstStyle/>
          <a:p>
            <a:r>
              <a:rPr lang="de-CH" sz="2400" b="1" dirty="0">
                <a:solidFill>
                  <a:schemeClr val="accent1">
                    <a:lumMod val="60000"/>
                    <a:lumOff val="40000"/>
                  </a:schemeClr>
                </a:solidFill>
                <a:latin typeface="Arial" panose="020B0604020202020204" pitchFamily="34" charset="0"/>
                <a:cs typeface="Arial" panose="020B0604020202020204" pitchFamily="34" charset="0"/>
              </a:rPr>
              <a:t>Begrüssung durch AVISTRAT-CH Kernteam</a:t>
            </a:r>
          </a:p>
        </p:txBody>
      </p:sp>
      <p:sp>
        <p:nvSpPr>
          <p:cNvPr id="15" name="Textfeld 14"/>
          <p:cNvSpPr txBox="1"/>
          <p:nvPr/>
        </p:nvSpPr>
        <p:spPr>
          <a:xfrm>
            <a:off x="1232604" y="2611429"/>
            <a:ext cx="6142182" cy="461665"/>
          </a:xfrm>
          <a:prstGeom prst="rect">
            <a:avLst/>
          </a:prstGeom>
          <a:noFill/>
        </p:spPr>
        <p:txBody>
          <a:bodyPr wrap="square" rtlCol="0">
            <a:spAutoFit/>
          </a:bodyPr>
          <a:lstStyle/>
          <a:p>
            <a:r>
              <a:rPr lang="de-CH" sz="2400" b="1" dirty="0">
                <a:latin typeface="Arial" panose="020B0604020202020204" pitchFamily="34" charset="0"/>
                <a:cs typeface="Arial" panose="020B0604020202020204" pitchFamily="34" charset="0"/>
              </a:rPr>
              <a:t>Botschaft von </a:t>
            </a:r>
            <a:r>
              <a:rPr lang="de-CH" sz="2400" b="1" dirty="0" smtClean="0">
                <a:latin typeface="Arial" panose="020B0604020202020204" pitchFamily="34" charset="0"/>
                <a:cs typeface="Arial" panose="020B0604020202020204" pitchFamily="34" charset="0"/>
              </a:rPr>
              <a:t>CASO</a:t>
            </a:r>
            <a:endParaRPr lang="de-CH" sz="2400" b="1" dirty="0">
              <a:latin typeface="Arial" panose="020B0604020202020204" pitchFamily="34" charset="0"/>
              <a:cs typeface="Arial" panose="020B0604020202020204" pitchFamily="34" charset="0"/>
            </a:endParaRPr>
          </a:p>
        </p:txBody>
      </p:sp>
      <p:sp>
        <p:nvSpPr>
          <p:cNvPr id="16" name="Textfeld 15"/>
          <p:cNvSpPr txBox="1"/>
          <p:nvPr/>
        </p:nvSpPr>
        <p:spPr>
          <a:xfrm>
            <a:off x="1232604" y="3307175"/>
            <a:ext cx="6142182" cy="461665"/>
          </a:xfrm>
          <a:prstGeom prst="rect">
            <a:avLst/>
          </a:prstGeom>
          <a:noFill/>
        </p:spPr>
        <p:txBody>
          <a:bodyPr wrap="square" rtlCol="0">
            <a:spAutoFit/>
          </a:bodyPr>
          <a:lstStyle/>
          <a:p>
            <a:r>
              <a:rPr lang="de-CH" sz="2400" b="1" dirty="0">
                <a:solidFill>
                  <a:schemeClr val="accent1">
                    <a:lumMod val="60000"/>
                    <a:lumOff val="40000"/>
                  </a:schemeClr>
                </a:solidFill>
                <a:latin typeface="Arial" panose="020B0604020202020204" pitchFamily="34" charset="0"/>
                <a:cs typeface="Arial" panose="020B0604020202020204" pitchFamily="34" charset="0"/>
              </a:rPr>
              <a:t>Jahresrückblick</a:t>
            </a:r>
          </a:p>
        </p:txBody>
      </p:sp>
      <p:sp>
        <p:nvSpPr>
          <p:cNvPr id="17" name="Textfeld 16"/>
          <p:cNvSpPr txBox="1"/>
          <p:nvPr/>
        </p:nvSpPr>
        <p:spPr>
          <a:xfrm>
            <a:off x="1232603" y="4002922"/>
            <a:ext cx="7532699" cy="461665"/>
          </a:xfrm>
          <a:prstGeom prst="rect">
            <a:avLst/>
          </a:prstGeom>
          <a:noFill/>
        </p:spPr>
        <p:txBody>
          <a:bodyPr wrap="square" rtlCol="0">
            <a:spAutoFit/>
          </a:bodyPr>
          <a:lstStyle/>
          <a:p>
            <a:r>
              <a:rPr lang="de-CH" sz="2400" b="1" dirty="0" smtClean="0">
                <a:solidFill>
                  <a:schemeClr val="accent1">
                    <a:lumMod val="60000"/>
                    <a:lumOff val="40000"/>
                  </a:schemeClr>
                </a:solidFill>
                <a:latin typeface="Arial" panose="020B0604020202020204" pitchFamily="34" charset="0"/>
                <a:cs typeface="Arial" panose="020B0604020202020204" pitchFamily="34" charset="0"/>
              </a:rPr>
              <a:t>Die «Architekten» </a:t>
            </a:r>
            <a:r>
              <a:rPr lang="de-CH" sz="2400" b="1" dirty="0">
                <a:solidFill>
                  <a:schemeClr val="accent1">
                    <a:lumMod val="60000"/>
                    <a:lumOff val="40000"/>
                  </a:schemeClr>
                </a:solidFill>
                <a:latin typeface="Arial" panose="020B0604020202020204" pitchFamily="34" charset="0"/>
                <a:cs typeface="Arial" panose="020B0604020202020204" pitchFamily="34" charset="0"/>
              </a:rPr>
              <a:t>der Strategie von AVISTRAT-CH</a:t>
            </a:r>
          </a:p>
        </p:txBody>
      </p:sp>
      <p:sp>
        <p:nvSpPr>
          <p:cNvPr id="18" name="Textfeld 17"/>
          <p:cNvSpPr txBox="1"/>
          <p:nvPr/>
        </p:nvSpPr>
        <p:spPr>
          <a:xfrm>
            <a:off x="1232603" y="4693229"/>
            <a:ext cx="6142182" cy="461665"/>
          </a:xfrm>
          <a:prstGeom prst="rect">
            <a:avLst/>
          </a:prstGeom>
          <a:noFill/>
        </p:spPr>
        <p:txBody>
          <a:bodyPr wrap="square" rtlCol="0">
            <a:spAutoFit/>
          </a:bodyPr>
          <a:lstStyle/>
          <a:p>
            <a:r>
              <a:rPr lang="de-CH" sz="2400" b="1" dirty="0" smtClean="0">
                <a:solidFill>
                  <a:schemeClr val="accent1">
                    <a:lumMod val="60000"/>
                    <a:lumOff val="40000"/>
                  </a:schemeClr>
                </a:solidFill>
                <a:latin typeface="Arial" panose="020B0604020202020204" pitchFamily="34" charset="0"/>
                <a:cs typeface="Arial" panose="020B0604020202020204" pitchFamily="34" charset="0"/>
              </a:rPr>
              <a:t>Ausblick</a:t>
            </a:r>
            <a:endParaRPr lang="de-CH" sz="240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9" name="Textfeld 18"/>
          <p:cNvSpPr txBox="1"/>
          <p:nvPr/>
        </p:nvSpPr>
        <p:spPr>
          <a:xfrm>
            <a:off x="1232604" y="5394416"/>
            <a:ext cx="6719898" cy="461665"/>
          </a:xfrm>
          <a:prstGeom prst="rect">
            <a:avLst/>
          </a:prstGeom>
          <a:noFill/>
        </p:spPr>
        <p:txBody>
          <a:bodyPr wrap="square" rtlCol="0">
            <a:spAutoFit/>
          </a:bodyPr>
          <a:lstStyle/>
          <a:p>
            <a:r>
              <a:rPr lang="de-CH" sz="2400" b="1" dirty="0" smtClean="0">
                <a:solidFill>
                  <a:schemeClr val="accent1">
                    <a:lumMod val="60000"/>
                    <a:lumOff val="40000"/>
                  </a:schemeClr>
                </a:solidFill>
                <a:latin typeface="Arial" panose="020B0604020202020204" pitchFamily="34" charset="0"/>
                <a:cs typeface="Arial" panose="020B0604020202020204" pitchFamily="34" charset="0"/>
              </a:rPr>
              <a:t>Schlusswort </a:t>
            </a:r>
            <a:r>
              <a:rPr lang="de-CH" sz="2400" b="1" dirty="0">
                <a:solidFill>
                  <a:schemeClr val="accent1">
                    <a:lumMod val="60000"/>
                    <a:lumOff val="40000"/>
                  </a:schemeClr>
                </a:solidFill>
                <a:latin typeface="Arial" panose="020B0604020202020204" pitchFamily="34" charset="0"/>
                <a:cs typeface="Arial" panose="020B0604020202020204" pitchFamily="34" charset="0"/>
              </a:rPr>
              <a:t>durch AVISTRAT-CH Kernteam</a:t>
            </a:r>
          </a:p>
        </p:txBody>
      </p:sp>
      <p:sp>
        <p:nvSpPr>
          <p:cNvPr id="5" name="Ovale Legende 4"/>
          <p:cNvSpPr/>
          <p:nvPr/>
        </p:nvSpPr>
        <p:spPr>
          <a:xfrm>
            <a:off x="7542661" y="1321937"/>
            <a:ext cx="4481463" cy="2917554"/>
          </a:xfrm>
          <a:prstGeom prst="wedgeEllipseCallout">
            <a:avLst>
              <a:gd name="adj1" fmla="val -119007"/>
              <a:gd name="adj2" fmla="val 17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b="1" dirty="0">
                <a:solidFill>
                  <a:schemeClr val="accent1">
                    <a:lumMod val="75000"/>
                  </a:schemeClr>
                </a:solidFill>
                <a:latin typeface="Arial" panose="020B0604020202020204" pitchFamily="34" charset="0"/>
                <a:cs typeface="Arial" panose="020B0604020202020204" pitchFamily="34" charset="0"/>
              </a:rPr>
              <a:t>Eine Botschaft aus dem Kontrollturm </a:t>
            </a:r>
            <a:r>
              <a:rPr lang="de-CH" b="1" dirty="0" smtClean="0">
                <a:solidFill>
                  <a:schemeClr val="accent1">
                    <a:lumMod val="75000"/>
                  </a:schemeClr>
                </a:solidFill>
                <a:latin typeface="Arial" panose="020B0604020202020204" pitchFamily="34" charset="0"/>
                <a:cs typeface="Arial" panose="020B0604020202020204" pitchFamily="34" charset="0"/>
              </a:rPr>
              <a:t>von:</a:t>
            </a:r>
            <a:br>
              <a:rPr lang="de-CH" b="1" dirty="0" smtClean="0">
                <a:solidFill>
                  <a:schemeClr val="accent1">
                    <a:lumMod val="75000"/>
                  </a:schemeClr>
                </a:solidFill>
                <a:latin typeface="Arial" panose="020B0604020202020204" pitchFamily="34" charset="0"/>
                <a:cs typeface="Arial" panose="020B0604020202020204" pitchFamily="34" charset="0"/>
              </a:rPr>
            </a:br>
            <a:r>
              <a:rPr lang="de-CH" b="1" dirty="0" smtClean="0">
                <a:solidFill>
                  <a:schemeClr val="accent1">
                    <a:lumMod val="75000"/>
                  </a:schemeClr>
                </a:solidFill>
                <a:latin typeface="Arial" panose="020B0604020202020204" pitchFamily="34" charset="0"/>
                <a:cs typeface="Arial" panose="020B0604020202020204" pitchFamily="34" charset="0"/>
              </a:rPr>
              <a:t>Andrea </a:t>
            </a:r>
            <a:r>
              <a:rPr lang="de-CH" b="1" dirty="0">
                <a:solidFill>
                  <a:schemeClr val="accent1">
                    <a:lumMod val="75000"/>
                  </a:schemeClr>
                </a:solidFill>
                <a:latin typeface="Arial" panose="020B0604020202020204" pitchFamily="34" charset="0"/>
                <a:cs typeface="Arial" panose="020B0604020202020204" pitchFamily="34" charset="0"/>
              </a:rPr>
              <a:t>Nora </a:t>
            </a:r>
            <a:r>
              <a:rPr lang="de-CH" b="1" dirty="0" smtClean="0">
                <a:solidFill>
                  <a:schemeClr val="accent1">
                    <a:lumMod val="75000"/>
                  </a:schemeClr>
                </a:solidFill>
                <a:latin typeface="Arial" panose="020B0604020202020204" pitchFamily="34" charset="0"/>
                <a:cs typeface="Arial" panose="020B0604020202020204" pitchFamily="34" charset="0"/>
              </a:rPr>
              <a:t>Muggli</a:t>
            </a:r>
            <a:endParaRPr lang="de-CH" b="1" dirty="0">
              <a:solidFill>
                <a:schemeClr val="accent1">
                  <a:lumMod val="75000"/>
                </a:schemeClr>
              </a:solidFill>
              <a:latin typeface="Arial" panose="020B0604020202020204" pitchFamily="34" charset="0"/>
              <a:cs typeface="Arial" panose="020B0604020202020204" pitchFamily="34" charset="0"/>
            </a:endParaRPr>
          </a:p>
          <a:p>
            <a:r>
              <a:rPr lang="de-CH" b="1" dirty="0" err="1">
                <a:solidFill>
                  <a:schemeClr val="accent1">
                    <a:lumMod val="75000"/>
                  </a:schemeClr>
                </a:solidFill>
                <a:latin typeface="Arial" panose="020B0604020202020204" pitchFamily="34" charset="0"/>
                <a:cs typeface="Arial" panose="020B0604020202020204" pitchFamily="34" charset="0"/>
              </a:rPr>
              <a:t>Civil</a:t>
            </a:r>
            <a:r>
              <a:rPr lang="de-CH" b="1" dirty="0">
                <a:solidFill>
                  <a:schemeClr val="accent1">
                    <a:lumMod val="75000"/>
                  </a:schemeClr>
                </a:solidFill>
                <a:latin typeface="Arial" panose="020B0604020202020204" pitchFamily="34" charset="0"/>
                <a:cs typeface="Arial" panose="020B0604020202020204" pitchFamily="34" charset="0"/>
              </a:rPr>
              <a:t> Aviation </a:t>
            </a:r>
            <a:r>
              <a:rPr lang="de-CH" b="1" dirty="0" err="1" smtClean="0">
                <a:solidFill>
                  <a:schemeClr val="accent1">
                    <a:lumMod val="75000"/>
                  </a:schemeClr>
                </a:solidFill>
                <a:latin typeface="Arial" panose="020B0604020202020204" pitchFamily="34" charset="0"/>
                <a:cs typeface="Arial" panose="020B0604020202020204" pitchFamily="34" charset="0"/>
              </a:rPr>
              <a:t>Safety</a:t>
            </a:r>
            <a:r>
              <a:rPr lang="de-CH" b="1" dirty="0" smtClean="0">
                <a:solidFill>
                  <a:schemeClr val="accent1">
                    <a:lumMod val="75000"/>
                  </a:schemeClr>
                </a:solidFill>
                <a:latin typeface="Arial" panose="020B0604020202020204" pitchFamily="34" charset="0"/>
                <a:cs typeface="Arial" panose="020B0604020202020204" pitchFamily="34" charset="0"/>
              </a:rPr>
              <a:t> Officer</a:t>
            </a:r>
            <a:endParaRPr lang="de-CH" b="1" dirty="0">
              <a:solidFill>
                <a:schemeClr val="accent1">
                  <a:lumMod val="75000"/>
                </a:schemeClr>
              </a:solidFill>
              <a:latin typeface="Arial" panose="020B0604020202020204" pitchFamily="34" charset="0"/>
              <a:cs typeface="Arial" panose="020B0604020202020204" pitchFamily="34" charset="0"/>
            </a:endParaRPr>
          </a:p>
          <a:p>
            <a:r>
              <a:rPr lang="de-CH" b="1" dirty="0">
                <a:solidFill>
                  <a:schemeClr val="accent1">
                    <a:lumMod val="75000"/>
                  </a:schemeClr>
                </a:solidFill>
                <a:latin typeface="Arial" panose="020B0604020202020204" pitchFamily="34" charset="0"/>
                <a:cs typeface="Arial" panose="020B0604020202020204" pitchFamily="34" charset="0"/>
              </a:rPr>
              <a:t>GS-UVEK</a:t>
            </a:r>
          </a:p>
          <a:p>
            <a:endParaRPr lang="de-CH" sz="1000" b="1" dirty="0" smtClean="0">
              <a:solidFill>
                <a:schemeClr val="accent1">
                  <a:lumMod val="75000"/>
                </a:schemeClr>
              </a:solidFill>
              <a:latin typeface="Arial" panose="020B0604020202020204" pitchFamily="34" charset="0"/>
              <a:cs typeface="Arial" panose="020B0604020202020204" pitchFamily="34" charset="0"/>
            </a:endParaRPr>
          </a:p>
          <a:p>
            <a:endParaRPr lang="de-CH" sz="1050" b="1" dirty="0">
              <a:solidFill>
                <a:schemeClr val="accent1">
                  <a:lumMod val="75000"/>
                </a:schemeClr>
              </a:solidFill>
              <a:latin typeface="Arial" panose="020B0604020202020204" pitchFamily="34" charset="0"/>
              <a:cs typeface="Arial" panose="020B0604020202020204" pitchFamily="34" charset="0"/>
            </a:endParaRPr>
          </a:p>
          <a:p>
            <a:endParaRPr lang="de-CH" sz="1050" dirty="0">
              <a:solidFill>
                <a:schemeClr val="accent1">
                  <a:lumMod val="75000"/>
                </a:schemeClr>
              </a:solidFill>
              <a:latin typeface="Arial" panose="020B0604020202020204" pitchFamily="34" charset="0"/>
              <a:cs typeface="Arial" panose="020B0604020202020204" pitchFamily="34" charset="0"/>
            </a:endParaRPr>
          </a:p>
        </p:txBody>
      </p:sp>
      <p:pic>
        <p:nvPicPr>
          <p:cNvPr id="21" name="Grafik 20"/>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5933" t="9442" r="27722" b="12660"/>
          <a:stretch/>
        </p:blipFill>
        <p:spPr>
          <a:xfrm>
            <a:off x="9365674" y="2916231"/>
            <a:ext cx="1443711" cy="1319711"/>
          </a:xfrm>
          <a:prstGeom prst="rect">
            <a:avLst/>
          </a:prstGeom>
        </p:spPr>
      </p:pic>
    </p:spTree>
    <p:extLst>
      <p:ext uri="{BB962C8B-B14F-4D97-AF65-F5344CB8AC3E}">
        <p14:creationId xmlns:p14="http://schemas.microsoft.com/office/powerpoint/2010/main" val="1282990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0" y="0"/>
            <a:ext cx="12192000" cy="6857999"/>
          </a:xfrm>
          <a:prstGeom prst="rect">
            <a:avLst/>
          </a:prstGeom>
        </p:spPr>
      </p:pic>
      <p:sp>
        <p:nvSpPr>
          <p:cNvPr id="2" name="Rechteck 1"/>
          <p:cNvSpPr/>
          <p:nvPr/>
        </p:nvSpPr>
        <p:spPr>
          <a:xfrm>
            <a:off x="0" y="0"/>
            <a:ext cx="12192000" cy="68579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36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600" b="1"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200"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en-US" sz="6000" b="1" dirty="0">
              <a:solidFill>
                <a:schemeClr val="accent1">
                  <a:lumMod val="75000"/>
                </a:schemeClr>
              </a:solidFill>
              <a:latin typeface="Arial" panose="020B0604020202020204" pitchFamily="34" charset="0"/>
              <a:cs typeface="Arial" panose="020B0604020202020204" pitchFamily="34" charset="0"/>
            </a:endParaRPr>
          </a:p>
        </p:txBody>
      </p:sp>
      <p:sp>
        <p:nvSpPr>
          <p:cNvPr id="20" name="Textfeld 19"/>
          <p:cNvSpPr txBox="1"/>
          <p:nvPr/>
        </p:nvSpPr>
        <p:spPr>
          <a:xfrm>
            <a:off x="1209963" y="2004291"/>
            <a:ext cx="9716655" cy="4154984"/>
          </a:xfrm>
          <a:prstGeom prst="rect">
            <a:avLst/>
          </a:prstGeom>
          <a:noFill/>
        </p:spPr>
        <p:txBody>
          <a:bodyPr wrap="square" rtlCol="0">
            <a:spAutoFit/>
          </a:bodyPr>
          <a:lstStyle/>
          <a:p>
            <a:pPr algn="just"/>
            <a:r>
              <a:rPr lang="de-CH" sz="3600" b="1" dirty="0">
                <a:latin typeface="Arial" panose="020B0604020202020204" pitchFamily="34" charset="0"/>
                <a:cs typeface="Arial" panose="020B0604020202020204" pitchFamily="34" charset="0"/>
              </a:rPr>
              <a:t>Zum </a:t>
            </a:r>
            <a:r>
              <a:rPr lang="de-CH" sz="3600" b="1" dirty="0" smtClean="0">
                <a:latin typeface="Arial" panose="020B0604020202020204" pitchFamily="34" charset="0"/>
                <a:cs typeface="Arial" panose="020B0604020202020204" pitchFamily="34" charset="0"/>
              </a:rPr>
              <a:t>Strategieprojekt</a:t>
            </a:r>
          </a:p>
          <a:p>
            <a:pPr algn="just"/>
            <a:endParaRPr lang="de-CH" dirty="0">
              <a:latin typeface="Arial" panose="020B0604020202020204" pitchFamily="34" charset="0"/>
              <a:cs typeface="Arial" panose="020B0604020202020204" pitchFamily="34" charset="0"/>
            </a:endParaRPr>
          </a:p>
          <a:p>
            <a:pPr algn="just"/>
            <a:r>
              <a:rPr lang="de-CH" sz="2400" i="1" dirty="0">
                <a:latin typeface="Arial" panose="020B0604020202020204" pitchFamily="34" charset="0"/>
                <a:cs typeface="Arial" panose="020B0604020202020204" pitchFamily="34" charset="0"/>
              </a:rPr>
              <a:t>“Wir kommen in die Schlussphase der Strategieentwicklung im Programm AVISTRAT-CH. Die letztlich gewählte Strategie wird Grundlage sein für ein anspruchsvolles und umfangreiches Programm von Umsetzungsprojekten. Die fünf «Architekten» werden bis Ende Jahr ein breites Spektrum von strategischen Stossrichtungen erarbeiten. Dies bietet die einmalige Möglichkeit, eine finale Strategie zu verabschieden, welche die besonders starken Ansätze einzelner Entwürfe vereint.”</a:t>
            </a:r>
          </a:p>
          <a:p>
            <a:pPr algn="just"/>
            <a:endParaRPr lang="de-CH" dirty="0"/>
          </a:p>
        </p:txBody>
      </p:sp>
      <p:pic>
        <p:nvPicPr>
          <p:cNvPr id="22" name="Grafik 21"/>
          <p:cNvPicPr>
            <a:picLocks noChangeAspect="1"/>
          </p:cNvPicPr>
          <p:nvPr/>
        </p:nvPicPr>
        <p:blipFill>
          <a:blip r:embed="rId4"/>
          <a:stretch>
            <a:fillRect/>
          </a:stretch>
        </p:blipFill>
        <p:spPr>
          <a:xfrm>
            <a:off x="8924926" y="9235"/>
            <a:ext cx="3248602" cy="1224883"/>
          </a:xfrm>
          <a:prstGeom prst="rect">
            <a:avLst/>
          </a:prstGeom>
        </p:spPr>
      </p:pic>
    </p:spTree>
    <p:extLst>
      <p:ext uri="{BB962C8B-B14F-4D97-AF65-F5344CB8AC3E}">
        <p14:creationId xmlns:p14="http://schemas.microsoft.com/office/powerpoint/2010/main" val="2476679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0" y="0"/>
            <a:ext cx="12192000" cy="6857999"/>
          </a:xfrm>
          <a:prstGeom prst="rect">
            <a:avLst/>
          </a:prstGeom>
        </p:spPr>
      </p:pic>
      <p:sp>
        <p:nvSpPr>
          <p:cNvPr id="2" name="Rechteck 1"/>
          <p:cNvSpPr/>
          <p:nvPr/>
        </p:nvSpPr>
        <p:spPr>
          <a:xfrm>
            <a:off x="0" y="0"/>
            <a:ext cx="12192000" cy="68579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36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600" b="1"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200"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en-US" sz="6000" b="1" dirty="0">
              <a:solidFill>
                <a:schemeClr val="accent1">
                  <a:lumMod val="75000"/>
                </a:schemeClr>
              </a:solidFill>
              <a:latin typeface="Arial" panose="020B0604020202020204" pitchFamily="34" charset="0"/>
              <a:cs typeface="Arial" panose="020B0604020202020204" pitchFamily="34" charset="0"/>
            </a:endParaRPr>
          </a:p>
        </p:txBody>
      </p:sp>
      <p:pic>
        <p:nvPicPr>
          <p:cNvPr id="22" name="Grafik 21"/>
          <p:cNvPicPr>
            <a:picLocks noChangeAspect="1"/>
          </p:cNvPicPr>
          <p:nvPr/>
        </p:nvPicPr>
        <p:blipFill>
          <a:blip r:embed="rId4"/>
          <a:stretch>
            <a:fillRect/>
          </a:stretch>
        </p:blipFill>
        <p:spPr>
          <a:xfrm>
            <a:off x="8924926" y="9236"/>
            <a:ext cx="3248602" cy="1224883"/>
          </a:xfrm>
          <a:prstGeom prst="rect">
            <a:avLst/>
          </a:prstGeom>
        </p:spPr>
      </p:pic>
      <p:sp>
        <p:nvSpPr>
          <p:cNvPr id="7" name="Textfeld 6"/>
          <p:cNvSpPr txBox="1"/>
          <p:nvPr/>
        </p:nvSpPr>
        <p:spPr>
          <a:xfrm>
            <a:off x="1209963" y="2004291"/>
            <a:ext cx="9716655" cy="2677656"/>
          </a:xfrm>
          <a:prstGeom prst="rect">
            <a:avLst/>
          </a:prstGeom>
          <a:noFill/>
        </p:spPr>
        <p:txBody>
          <a:bodyPr wrap="square" rtlCol="0">
            <a:spAutoFit/>
          </a:bodyPr>
          <a:lstStyle/>
          <a:p>
            <a:pPr algn="just"/>
            <a:r>
              <a:rPr lang="de-CH" sz="3600" b="1" dirty="0">
                <a:latin typeface="Arial" panose="020B0604020202020204" pitchFamily="34" charset="0"/>
                <a:cs typeface="Arial" panose="020B0604020202020204" pitchFamily="34" charset="0"/>
              </a:rPr>
              <a:t>Chancen durch </a:t>
            </a:r>
            <a:r>
              <a:rPr lang="de-CH" sz="3600" b="1" dirty="0" smtClean="0">
                <a:latin typeface="Arial" panose="020B0604020202020204" pitchFamily="34" charset="0"/>
                <a:cs typeface="Arial" panose="020B0604020202020204" pitchFamily="34" charset="0"/>
              </a:rPr>
              <a:t>AVISTRAT-CH</a:t>
            </a:r>
            <a:endParaRPr lang="de-CH" sz="3600" b="1" dirty="0">
              <a:latin typeface="Arial" panose="020B0604020202020204" pitchFamily="34" charset="0"/>
              <a:cs typeface="Arial" panose="020B0604020202020204" pitchFamily="34" charset="0"/>
            </a:endParaRPr>
          </a:p>
          <a:p>
            <a:pPr algn="just"/>
            <a:endParaRPr lang="de-CH" dirty="0" smtClean="0"/>
          </a:p>
          <a:p>
            <a:pPr algn="just"/>
            <a:r>
              <a:rPr lang="de-CH" sz="2400" i="1" dirty="0" smtClean="0">
                <a:latin typeface="Arial" panose="020B0604020202020204" pitchFamily="34" charset="0"/>
                <a:cs typeface="Arial" panose="020B0604020202020204" pitchFamily="34" charset="0"/>
              </a:rPr>
              <a:t>“</a:t>
            </a:r>
            <a:r>
              <a:rPr lang="de-CH" sz="2400" i="1" dirty="0">
                <a:latin typeface="Arial" panose="020B0604020202020204" pitchFamily="34" charset="0"/>
                <a:cs typeface="Arial" panose="020B0604020202020204" pitchFamily="34" charset="0"/>
              </a:rPr>
              <a:t>Mit diesem Ansatz kann AVISTRAT-CH systemische und nachhaltige Lösungen finden, welche die heutigen technologischen Möglichkeiten nutzen bzw. zukünftige Technologien nutzbar </a:t>
            </a:r>
            <a:r>
              <a:rPr lang="de-CH" sz="2400" i="1" dirty="0" smtClean="0">
                <a:latin typeface="Arial" panose="020B0604020202020204" pitchFamily="34" charset="0"/>
                <a:cs typeface="Arial" panose="020B0604020202020204" pitchFamily="34" charset="0"/>
              </a:rPr>
              <a:t>machen </a:t>
            </a:r>
            <a:r>
              <a:rPr lang="de-CH" sz="2400" i="1" dirty="0">
                <a:latin typeface="Arial" panose="020B0604020202020204" pitchFamily="34" charset="0"/>
                <a:cs typeface="Arial" panose="020B0604020202020204" pitchFamily="34" charset="0"/>
              </a:rPr>
              <a:t>im Hinblick auf eine sichere, bedarfsgerechte und flexible Luftraumgestaltung.”</a:t>
            </a:r>
          </a:p>
          <a:p>
            <a:pPr algn="just"/>
            <a:endParaRPr lang="de-CH" dirty="0"/>
          </a:p>
        </p:txBody>
      </p:sp>
    </p:spTree>
    <p:extLst>
      <p:ext uri="{BB962C8B-B14F-4D97-AF65-F5344CB8AC3E}">
        <p14:creationId xmlns:p14="http://schemas.microsoft.com/office/powerpoint/2010/main" val="3732933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0" y="0"/>
            <a:ext cx="12192000" cy="6857999"/>
          </a:xfrm>
          <a:prstGeom prst="rect">
            <a:avLst/>
          </a:prstGeom>
        </p:spPr>
      </p:pic>
      <p:sp>
        <p:nvSpPr>
          <p:cNvPr id="2" name="Rechteck 1"/>
          <p:cNvSpPr/>
          <p:nvPr/>
        </p:nvSpPr>
        <p:spPr>
          <a:xfrm>
            <a:off x="0" y="0"/>
            <a:ext cx="12192000" cy="68579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36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600" b="1"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200"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en-US" sz="6000" b="1" dirty="0">
              <a:solidFill>
                <a:schemeClr val="accent1">
                  <a:lumMod val="75000"/>
                </a:schemeClr>
              </a:solidFill>
              <a:latin typeface="Arial" panose="020B0604020202020204" pitchFamily="34" charset="0"/>
              <a:cs typeface="Arial" panose="020B0604020202020204" pitchFamily="34" charset="0"/>
            </a:endParaRPr>
          </a:p>
        </p:txBody>
      </p:sp>
      <p:pic>
        <p:nvPicPr>
          <p:cNvPr id="22" name="Grafik 21"/>
          <p:cNvPicPr>
            <a:picLocks noChangeAspect="1"/>
          </p:cNvPicPr>
          <p:nvPr/>
        </p:nvPicPr>
        <p:blipFill>
          <a:blip r:embed="rId4"/>
          <a:stretch>
            <a:fillRect/>
          </a:stretch>
        </p:blipFill>
        <p:spPr>
          <a:xfrm>
            <a:off x="8924926" y="9235"/>
            <a:ext cx="3248602" cy="1224883"/>
          </a:xfrm>
          <a:prstGeom prst="rect">
            <a:avLst/>
          </a:prstGeom>
        </p:spPr>
      </p:pic>
      <p:sp>
        <p:nvSpPr>
          <p:cNvPr id="8" name="Textfeld 7"/>
          <p:cNvSpPr txBox="1"/>
          <p:nvPr/>
        </p:nvSpPr>
        <p:spPr>
          <a:xfrm>
            <a:off x="1209963" y="2004291"/>
            <a:ext cx="9716655" cy="3970318"/>
          </a:xfrm>
          <a:prstGeom prst="rect">
            <a:avLst/>
          </a:prstGeom>
          <a:noFill/>
        </p:spPr>
        <p:txBody>
          <a:bodyPr wrap="square" rtlCol="0">
            <a:spAutoFit/>
          </a:bodyPr>
          <a:lstStyle/>
          <a:p>
            <a:pPr algn="just"/>
            <a:r>
              <a:rPr lang="de-CH" sz="3600" b="1" dirty="0" err="1">
                <a:latin typeface="Arial" panose="020B0604020202020204" pitchFamily="34" charset="0"/>
                <a:cs typeface="Arial" panose="020B0604020202020204" pitchFamily="34" charset="0"/>
              </a:rPr>
              <a:t>Window</a:t>
            </a:r>
            <a:r>
              <a:rPr lang="de-CH" sz="3600" b="1" dirty="0">
                <a:latin typeface="Arial" panose="020B0604020202020204" pitchFamily="34" charset="0"/>
                <a:cs typeface="Arial" panose="020B0604020202020204" pitchFamily="34" charset="0"/>
              </a:rPr>
              <a:t> </a:t>
            </a:r>
            <a:r>
              <a:rPr lang="de-CH" sz="3600" b="1" dirty="0" err="1">
                <a:latin typeface="Arial" panose="020B0604020202020204" pitchFamily="34" charset="0"/>
                <a:cs typeface="Arial" panose="020B0604020202020204" pitchFamily="34" charset="0"/>
              </a:rPr>
              <a:t>of</a:t>
            </a:r>
            <a:r>
              <a:rPr lang="de-CH" sz="3600" b="1" dirty="0">
                <a:latin typeface="Arial" panose="020B0604020202020204" pitchFamily="34" charset="0"/>
                <a:cs typeface="Arial" panose="020B0604020202020204" pitchFamily="34" charset="0"/>
              </a:rPr>
              <a:t> </a:t>
            </a:r>
            <a:r>
              <a:rPr lang="de-CH" sz="3600" b="1" dirty="0" err="1">
                <a:latin typeface="Arial" panose="020B0604020202020204" pitchFamily="34" charset="0"/>
                <a:cs typeface="Arial" panose="020B0604020202020204" pitchFamily="34" charset="0"/>
              </a:rPr>
              <a:t>Opportunity</a:t>
            </a:r>
            <a:endParaRPr lang="de-CH" sz="3600" b="1" dirty="0">
              <a:latin typeface="Arial" panose="020B0604020202020204" pitchFamily="34" charset="0"/>
              <a:cs typeface="Arial" panose="020B0604020202020204" pitchFamily="34" charset="0"/>
            </a:endParaRPr>
          </a:p>
          <a:p>
            <a:pPr algn="just"/>
            <a:endParaRPr lang="de-CH" sz="2400" i="1" dirty="0" smtClean="0">
              <a:latin typeface="Arial" panose="020B0604020202020204" pitchFamily="34" charset="0"/>
              <a:cs typeface="Arial" panose="020B0604020202020204" pitchFamily="34" charset="0"/>
            </a:endParaRPr>
          </a:p>
          <a:p>
            <a:pPr algn="just"/>
            <a:r>
              <a:rPr lang="de-CH" sz="2400" i="1" dirty="0" smtClean="0">
                <a:latin typeface="Arial" panose="020B0604020202020204" pitchFamily="34" charset="0"/>
                <a:cs typeface="Arial" panose="020B0604020202020204" pitchFamily="34" charset="0"/>
              </a:rPr>
              <a:t>“</a:t>
            </a:r>
            <a:r>
              <a:rPr lang="de-CH" sz="2400" i="1" dirty="0">
                <a:latin typeface="Arial" panose="020B0604020202020204" pitchFamily="34" charset="0"/>
                <a:cs typeface="Arial" panose="020B0604020202020204" pitchFamily="34" charset="0"/>
              </a:rPr>
              <a:t>Covid-19 hat zu einem starken Nachfrageeinbruch in der Luftfahrt geführt. Diese «Verschnaufpause» kann und sollte unbedingt von allen Stakeholdern genutzt </a:t>
            </a:r>
            <a:r>
              <a:rPr lang="de-CH" sz="2400" i="1" dirty="0" smtClean="0">
                <a:latin typeface="Arial" panose="020B0604020202020204" pitchFamily="34" charset="0"/>
                <a:cs typeface="Arial" panose="020B0604020202020204" pitchFamily="34" charset="0"/>
              </a:rPr>
              <a:t>werden, </a:t>
            </a:r>
            <a:r>
              <a:rPr lang="de-CH" sz="2400" i="1" dirty="0">
                <a:latin typeface="Arial" panose="020B0604020202020204" pitchFamily="34" charset="0"/>
                <a:cs typeface="Arial" panose="020B0604020202020204" pitchFamily="34" charset="0"/>
              </a:rPr>
              <a:t>um grundlegende Innovationen voranzutreiben</a:t>
            </a:r>
            <a:r>
              <a:rPr lang="de-CH" sz="2400" i="1" dirty="0" smtClean="0">
                <a:latin typeface="Arial" panose="020B0604020202020204" pitchFamily="34" charset="0"/>
                <a:cs typeface="Arial" panose="020B0604020202020204" pitchFamily="34" charset="0"/>
              </a:rPr>
              <a:t>.</a:t>
            </a:r>
            <a:endParaRPr lang="de-CH" sz="2400" i="1" dirty="0">
              <a:latin typeface="Arial" panose="020B0604020202020204" pitchFamily="34" charset="0"/>
              <a:cs typeface="Arial" panose="020B0604020202020204" pitchFamily="34" charset="0"/>
            </a:endParaRPr>
          </a:p>
          <a:p>
            <a:pPr algn="just"/>
            <a:r>
              <a:rPr lang="de-CH" sz="2400" i="1" dirty="0">
                <a:latin typeface="Arial" panose="020B0604020202020204" pitchFamily="34" charset="0"/>
                <a:cs typeface="Arial" panose="020B0604020202020204" pitchFamily="34" charset="0"/>
              </a:rPr>
              <a:t>So ist es jetzt bedeutsam, dass sich die gesamte Industrie und das Amt intensiv mit der Umsetzung des Programms befasst. Die sich abzeichnenden Paradigmenwechsel werden anspruchsvoll sein und bedeutsame Veränderungen bringen.”</a:t>
            </a:r>
            <a:endParaRPr lang="de-CH" sz="2400" i="1" dirty="0"/>
          </a:p>
        </p:txBody>
      </p:sp>
    </p:spTree>
    <p:extLst>
      <p:ext uri="{BB962C8B-B14F-4D97-AF65-F5344CB8AC3E}">
        <p14:creationId xmlns:p14="http://schemas.microsoft.com/office/powerpoint/2010/main" val="3926312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0" y="0"/>
            <a:ext cx="12192000" cy="6857999"/>
          </a:xfrm>
          <a:prstGeom prst="rect">
            <a:avLst/>
          </a:prstGeom>
        </p:spPr>
      </p:pic>
      <p:sp>
        <p:nvSpPr>
          <p:cNvPr id="2" name="Rechteck 1"/>
          <p:cNvSpPr/>
          <p:nvPr/>
        </p:nvSpPr>
        <p:spPr>
          <a:xfrm>
            <a:off x="0" y="0"/>
            <a:ext cx="12192000" cy="685799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3600" b="1"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600" b="1"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de-CH" sz="3200" dirty="0">
              <a:solidFill>
                <a:schemeClr val="accent1">
                  <a:lumMod val="75000"/>
                </a:schemeClr>
              </a:solidFill>
              <a:latin typeface="Arial" panose="020B0604020202020204" pitchFamily="34" charset="0"/>
              <a:cs typeface="Arial" panose="020B0604020202020204" pitchFamily="34" charset="0"/>
            </a:endParaRPr>
          </a:p>
          <a:p>
            <a:pPr algn="ctr"/>
            <a:endParaRPr lang="de-CH" sz="3200" dirty="0" smtClean="0">
              <a:solidFill>
                <a:schemeClr val="accent1">
                  <a:lumMod val="75000"/>
                </a:schemeClr>
              </a:solidFill>
              <a:latin typeface="Arial" panose="020B0604020202020204" pitchFamily="34" charset="0"/>
              <a:cs typeface="Arial" panose="020B0604020202020204" pitchFamily="34" charset="0"/>
            </a:endParaRPr>
          </a:p>
          <a:p>
            <a:pPr algn="ctr"/>
            <a:endParaRPr lang="en-US" sz="6000" b="1" dirty="0">
              <a:solidFill>
                <a:schemeClr val="accent1">
                  <a:lumMod val="75000"/>
                </a:schemeClr>
              </a:solidFill>
              <a:latin typeface="Arial" panose="020B0604020202020204" pitchFamily="34" charset="0"/>
              <a:cs typeface="Arial" panose="020B0604020202020204" pitchFamily="34" charset="0"/>
            </a:endParaRPr>
          </a:p>
        </p:txBody>
      </p:sp>
      <p:pic>
        <p:nvPicPr>
          <p:cNvPr id="22" name="Grafik 21"/>
          <p:cNvPicPr>
            <a:picLocks noChangeAspect="1"/>
          </p:cNvPicPr>
          <p:nvPr/>
        </p:nvPicPr>
        <p:blipFill>
          <a:blip r:embed="rId4"/>
          <a:stretch>
            <a:fillRect/>
          </a:stretch>
        </p:blipFill>
        <p:spPr>
          <a:xfrm>
            <a:off x="8924926" y="9235"/>
            <a:ext cx="3248602" cy="1224883"/>
          </a:xfrm>
          <a:prstGeom prst="rect">
            <a:avLst/>
          </a:prstGeom>
        </p:spPr>
      </p:pic>
      <p:sp>
        <p:nvSpPr>
          <p:cNvPr id="7" name="Textfeld 6"/>
          <p:cNvSpPr txBox="1"/>
          <p:nvPr/>
        </p:nvSpPr>
        <p:spPr>
          <a:xfrm>
            <a:off x="1209963" y="1477818"/>
            <a:ext cx="9716655" cy="3231654"/>
          </a:xfrm>
          <a:prstGeom prst="rect">
            <a:avLst/>
          </a:prstGeom>
          <a:noFill/>
        </p:spPr>
        <p:txBody>
          <a:bodyPr wrap="square" rtlCol="0">
            <a:spAutoFit/>
          </a:bodyPr>
          <a:lstStyle/>
          <a:p>
            <a:pPr algn="just"/>
            <a:r>
              <a:rPr lang="de-CH" sz="3600" b="1" dirty="0" smtClean="0">
                <a:latin typeface="Arial" panose="020B0604020202020204" pitchFamily="34" charset="0"/>
                <a:cs typeface="Arial" panose="020B0604020202020204" pitchFamily="34" charset="0"/>
              </a:rPr>
              <a:t>Dank</a:t>
            </a:r>
            <a:endParaRPr lang="de-CH" sz="3600" b="1" dirty="0">
              <a:latin typeface="Arial" panose="020B0604020202020204" pitchFamily="34" charset="0"/>
              <a:cs typeface="Arial" panose="020B0604020202020204" pitchFamily="34" charset="0"/>
            </a:endParaRPr>
          </a:p>
          <a:p>
            <a:pPr algn="just"/>
            <a:endParaRPr lang="de-CH" sz="2400" i="1" dirty="0" smtClean="0">
              <a:latin typeface="Arial" panose="020B0604020202020204" pitchFamily="34" charset="0"/>
              <a:cs typeface="Arial" panose="020B0604020202020204" pitchFamily="34" charset="0"/>
            </a:endParaRPr>
          </a:p>
          <a:p>
            <a:pPr algn="just"/>
            <a:r>
              <a:rPr lang="de-CH" sz="2400" i="1" dirty="0" smtClean="0">
                <a:solidFill>
                  <a:srgbClr val="000000"/>
                </a:solidFill>
                <a:latin typeface="Arial" panose="020B0604020202020204" pitchFamily="34" charset="0"/>
                <a:cs typeface="Arial" panose="020B0604020202020204" pitchFamily="34" charset="0"/>
              </a:rPr>
              <a:t>“</a:t>
            </a:r>
            <a:r>
              <a:rPr lang="de-CH" sz="2400" i="1" dirty="0">
                <a:solidFill>
                  <a:srgbClr val="000000"/>
                </a:solidFill>
                <a:latin typeface="Arial" panose="020B0604020202020204" pitchFamily="34" charset="0"/>
                <a:cs typeface="Arial" panose="020B0604020202020204" pitchFamily="34" charset="0"/>
              </a:rPr>
              <a:t>Als Initiantin von AVISTRAT-CH ist mir sehr daran gelegen, allen beteiligten Fachleuten und der Projektleitung Danke zu sagen für Ihr Engagement und Ihre grosse Arbeit bis anhin</a:t>
            </a:r>
            <a:r>
              <a:rPr lang="de-CH" sz="2400" i="1" dirty="0" smtClean="0">
                <a:solidFill>
                  <a:srgbClr val="000000"/>
                </a:solidFill>
                <a:latin typeface="Arial" panose="020B0604020202020204" pitchFamily="34" charset="0"/>
                <a:cs typeface="Arial" panose="020B0604020202020204" pitchFamily="34" charset="0"/>
              </a:rPr>
              <a:t>!”</a:t>
            </a:r>
          </a:p>
          <a:p>
            <a:pPr algn="just"/>
            <a:endParaRPr lang="de-CH" sz="2400" i="1" dirty="0" smtClean="0">
              <a:solidFill>
                <a:srgbClr val="000000"/>
              </a:solidFill>
              <a:effectLst/>
              <a:latin typeface="Arial" panose="020B0604020202020204" pitchFamily="34" charset="0"/>
              <a:cs typeface="Arial" panose="020B0604020202020204" pitchFamily="34" charset="0"/>
            </a:endParaRPr>
          </a:p>
          <a:p>
            <a:pPr algn="just"/>
            <a:endParaRPr lang="de-CH" sz="2400" i="1" dirty="0">
              <a:solidFill>
                <a:srgbClr val="000000"/>
              </a:solidFill>
              <a:effectLst/>
              <a:latin typeface="Arial" panose="020B0604020202020204" pitchFamily="34" charset="0"/>
              <a:cs typeface="Arial" panose="020B0604020202020204" pitchFamily="34" charset="0"/>
            </a:endParaRPr>
          </a:p>
          <a:p>
            <a:pPr algn="r"/>
            <a:r>
              <a:rPr lang="de-CH" sz="2000" i="1" dirty="0" smtClean="0">
                <a:solidFill>
                  <a:srgbClr val="000000"/>
                </a:solidFill>
                <a:latin typeface="Arial" panose="020B0604020202020204" pitchFamily="34" charset="0"/>
                <a:cs typeface="Arial" panose="020B0604020202020204" pitchFamily="34" charset="0"/>
              </a:rPr>
              <a:t>				</a:t>
            </a:r>
            <a:r>
              <a:rPr lang="de-CH" sz="2000" dirty="0" smtClean="0">
                <a:solidFill>
                  <a:srgbClr val="000000"/>
                </a:solidFill>
                <a:latin typeface="Arial" panose="020B0604020202020204" pitchFamily="34" charset="0"/>
                <a:cs typeface="Arial" panose="020B0604020202020204" pitchFamily="34" charset="0"/>
              </a:rPr>
              <a:t>- Andrea Nora Muggli, Dezember 2020</a:t>
            </a:r>
            <a:endParaRPr lang="de-CH" sz="2000" dirty="0">
              <a:solidFill>
                <a:srgbClr val="000000"/>
              </a:solidFill>
              <a:effectLst/>
              <a:latin typeface="Arial" panose="020B0604020202020204" pitchFamily="34" charset="0"/>
              <a:cs typeface="Arial" panose="020B0604020202020204" pitchFamily="34" charset="0"/>
            </a:endParaRPr>
          </a:p>
        </p:txBody>
      </p:sp>
      <p:pic>
        <p:nvPicPr>
          <p:cNvPr id="9" name="Grafik 1" descr="Andrea Muggli, Civil Aviation Safety Offi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1564" y="3897627"/>
            <a:ext cx="1163782" cy="163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951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FEC7CDA-A75C-475E-91BB-28D611124670}" vid="{9929A8DE-BDB2-415D-ADFE-DDECAC969A6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610</Words>
  <Application>Microsoft Office PowerPoint</Application>
  <PresentationFormat>Breitbild</PresentationFormat>
  <Paragraphs>205</Paragraphs>
  <Slides>16</Slides>
  <Notes>16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Bundesverwaltung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Birrer Lukas BAZL</dc:creator>
  <cp:lastModifiedBy>Birrer Lukas BAZL</cp:lastModifiedBy>
  <cp:revision>67</cp:revision>
  <dcterms:created xsi:type="dcterms:W3CDTF">2020-11-26T12:39:52Z</dcterms:created>
  <dcterms:modified xsi:type="dcterms:W3CDTF">2022-01-18T11:48:58Z</dcterms:modified>
</cp:coreProperties>
</file>