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53"/>
  </p:notesMasterIdLst>
  <p:handoutMasterIdLst>
    <p:handoutMasterId r:id="rId54"/>
  </p:handoutMasterIdLst>
  <p:sldIdLst>
    <p:sldId id="256" r:id="rId5"/>
    <p:sldId id="258" r:id="rId6"/>
    <p:sldId id="355" r:id="rId7"/>
    <p:sldId id="362" r:id="rId8"/>
    <p:sldId id="363" r:id="rId9"/>
    <p:sldId id="364" r:id="rId10"/>
    <p:sldId id="365" r:id="rId11"/>
    <p:sldId id="366" r:id="rId12"/>
    <p:sldId id="368" r:id="rId13"/>
    <p:sldId id="385" r:id="rId14"/>
    <p:sldId id="369" r:id="rId15"/>
    <p:sldId id="386" r:id="rId16"/>
    <p:sldId id="389" r:id="rId17"/>
    <p:sldId id="387" r:id="rId18"/>
    <p:sldId id="388" r:id="rId19"/>
    <p:sldId id="390" r:id="rId20"/>
    <p:sldId id="391" r:id="rId21"/>
    <p:sldId id="392" r:id="rId22"/>
    <p:sldId id="393" r:id="rId23"/>
    <p:sldId id="394" r:id="rId24"/>
    <p:sldId id="396" r:id="rId25"/>
    <p:sldId id="395" r:id="rId26"/>
    <p:sldId id="397" r:id="rId27"/>
    <p:sldId id="398" r:id="rId28"/>
    <p:sldId id="401" r:id="rId29"/>
    <p:sldId id="402" r:id="rId30"/>
    <p:sldId id="403" r:id="rId31"/>
    <p:sldId id="423" r:id="rId32"/>
    <p:sldId id="427" r:id="rId33"/>
    <p:sldId id="428" r:id="rId34"/>
    <p:sldId id="425" r:id="rId35"/>
    <p:sldId id="424" r:id="rId36"/>
    <p:sldId id="404" r:id="rId37"/>
    <p:sldId id="407" r:id="rId38"/>
    <p:sldId id="408" r:id="rId39"/>
    <p:sldId id="409" r:id="rId40"/>
    <p:sldId id="410" r:id="rId41"/>
    <p:sldId id="411" r:id="rId42"/>
    <p:sldId id="412" r:id="rId43"/>
    <p:sldId id="414" r:id="rId44"/>
    <p:sldId id="417" r:id="rId45"/>
    <p:sldId id="418" r:id="rId46"/>
    <p:sldId id="421" r:id="rId47"/>
    <p:sldId id="419" r:id="rId48"/>
    <p:sldId id="415" r:id="rId49"/>
    <p:sldId id="422" r:id="rId50"/>
    <p:sldId id="416" r:id="rId51"/>
    <p:sldId id="311" r:id="rId52"/>
  </p:sldIdLst>
  <p:sldSz cx="12192000" cy="6858000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8" pos="7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81E"/>
    <a:srgbClr val="F0F5FD"/>
    <a:srgbClr val="E8F0F8"/>
    <a:srgbClr val="E6E6E6"/>
    <a:srgbClr val="DDDDDD"/>
    <a:srgbClr val="C0C0C0"/>
    <a:srgbClr val="B2B2B2"/>
    <a:srgbClr val="9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9070" autoAdjust="0"/>
  </p:normalViewPr>
  <p:slideViewPr>
    <p:cSldViewPr snapToGrid="0" showGuides="1">
      <p:cViewPr varScale="1">
        <p:scale>
          <a:sx n="102" d="100"/>
          <a:sy n="102" d="100"/>
        </p:scale>
        <p:origin x="876" y="114"/>
      </p:cViewPr>
      <p:guideLst>
        <p:guide orient="horz" pos="935"/>
        <p:guide orient="horz" pos="255"/>
        <p:guide orient="horz" pos="436"/>
        <p:guide orient="horz" pos="391"/>
        <p:guide pos="7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4014" y="108"/>
      </p:cViewPr>
      <p:guideLst>
        <p:guide orient="horz" pos="3110"/>
        <p:guide pos="211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900" y="4690269"/>
            <a:ext cx="557029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FCL.630.H IR(H) — Extension of privileges from single-engine to multi-engine helicopters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FCL.630.H IR(H) – Extension of the privileges of an IR(H) to further helicopter types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64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969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837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916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7405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9720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5907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9459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63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2022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19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FCL.735.H Multi-crew cooperation training course — helicopters</a:t>
            </a:r>
          </a:p>
          <a:p>
            <a:r>
              <a:rPr lang="fr-CH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AMC1 FCL.735.A; GM FCL.735.H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MCC training course shall (a) comprise at least:</a:t>
            </a:r>
          </a:p>
          <a:p>
            <a:r>
              <a:rPr lang="fr-CH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(1) for MCC/IR: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</a:t>
            </a:r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25 hours of theoretical knowledge instruction and exercises; and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20 hours of practical MCC training or 15 hours, in the case of student pilots attending an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ATP(H)/IR integrated course. When the MCC training is combined with the initial type rating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training for a multi- pilot helicopter, the practical MCC training may be reduced to not less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than 10 hours if the same FSTD is used for both MCC and type rating;</a:t>
            </a:r>
          </a:p>
          <a:p>
            <a:r>
              <a:rPr lang="fr-CH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r>
              <a:rPr lang="fr-CH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(2) for MCC/VFR: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</a:t>
            </a:r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25 hours of theoretical knowledge instruction and exercises; and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(ii)15 hours of practical MCC training or 10 hours, in the case of student pilots attending an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ATP(H)/IR integrated course. When the MCC training is combined with the initial type rating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training for a multi- pilot helicopter, the practical MCC training may be reduced to not less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than 7 hours if the same FSTD is used for both MCC and type rating.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(b) The MCC training course shall be completed within 6 months at an ATO.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An FNPT II or III qualified for MCC, an FTD 2/3 or an FFS shall be used.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(c) Unless the MCC course has been combined with a multi-pilot type rating course, on completion of the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MCC training course the applicant shall be given a certificate of completion.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(d) An applicant having completed MCC training for any other category of aircraft shall be exempted from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the requirement in (a)(1)(</a:t>
            </a:r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or (a)(2)(</a:t>
            </a:r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as applicable.</a:t>
            </a:r>
          </a:p>
          <a:p>
            <a:r>
              <a:rPr lang="fr-CH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(e)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applicant for MCC/IR training who has completed MCC/VFR training shall be exempted from the</a:t>
            </a:r>
          </a:p>
          <a:p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requirement in (a)(1)(</a:t>
            </a:r>
            <a:r>
              <a:rPr lang="en-US" sz="1400" b="0" i="0" u="none" strike="noStrike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and shall complete 5 hours of practical MCC/IR training.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0783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76502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1728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756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651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0145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1413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5902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419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32411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92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923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7234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2664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0239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4481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3632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269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94057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289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17602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614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70661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981128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1399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1491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21718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24517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5504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511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59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4698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24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098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55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7201" y="2314936"/>
            <a:ext cx="9569689" cy="258115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CH" noProof="0" smtClean="0"/>
              <a:t>[Titel der Präsentation]</a:t>
            </a:r>
            <a:endParaRPr lang="de-CH" noProof="0" dirty="0"/>
          </a:p>
        </p:txBody>
      </p:sp>
      <p:pic>
        <p:nvPicPr>
          <p:cNvPr id="6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883" y="354973"/>
            <a:ext cx="1886400" cy="4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727200" y="5185226"/>
            <a:ext cx="9569691" cy="1168690"/>
          </a:xfrm>
        </p:spPr>
        <p:txBody>
          <a:bodyPr tIns="46800"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3200"/>
            </a:lvl1pPr>
          </a:lstStyle>
          <a:p>
            <a:pPr lvl="0"/>
            <a:endParaRPr lang="de-CH" dirty="0" smtClean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4572000" y="349111"/>
            <a:ext cx="672489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800" b="0" smtClean="0">
                <a:latin typeface="Arial" charset="0"/>
              </a:rPr>
              <a:t>Eidgenössisches Departement für Umwelt, Verkehr,</a:t>
            </a:r>
            <a:r>
              <a:t/>
            </a:r>
            <a:br/>
            <a:r>
              <a:rPr lang="de-CH" sz="800" b="0" smtClean="0">
                <a:latin typeface="Arial" charset="0"/>
              </a:rPr>
              <a:t>Energie und Kommunikation UVEK</a:t>
            </a:r>
            <a:endParaRPr lang="de-CH" sz="800" b="0" dirty="0" smtClean="0"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1" smtClean="0">
                <a:latin typeface="Arial" charset="0"/>
              </a:rPr>
              <a:t>Bundesamt für Zivilluftfahrt BAZL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800" b="0" smtClean="0">
                <a:latin typeface="Arial" charset="0"/>
              </a:rPr>
              <a:t>Sicherheit Flugbetrieb</a:t>
            </a:r>
            <a:endParaRPr lang="de-CH" sz="800" b="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1548" userDrawn="1">
          <p15:clr>
            <a:srgbClr val="FBAE40"/>
          </p15:clr>
        </p15:guide>
        <p15:guide id="5" orient="horz" pos="3317" userDrawn="1">
          <p15:clr>
            <a:srgbClr val="FBAE40"/>
          </p15:clr>
        </p15:guide>
        <p15:guide id="6" pos="1088" userDrawn="1">
          <p15:clr>
            <a:srgbClr val="FBAE40"/>
          </p15:clr>
        </p15:guide>
        <p15:guide id="7" pos="71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392238" y="1449388"/>
            <a:ext cx="10321925" cy="4526612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CH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1720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EASA </a:t>
            </a:r>
            <a:r>
              <a:rPr lang="fr-FR" dirty="0" err="1" smtClean="0"/>
              <a:t>part.FCL</a:t>
            </a:r>
            <a:r>
              <a:rPr lang="fr-FR" dirty="0" smtClean="0"/>
              <a:t> - Examiner Course 10.11.2022</a:t>
            </a:r>
          </a:p>
          <a:p>
            <a:r>
              <a:rPr lang="fr-CH" dirty="0" smtClean="0"/>
              <a:t>Ansermot Emmanuel, Senior Flight </a:t>
            </a:r>
            <a:r>
              <a:rPr lang="fr-CH" dirty="0" err="1" smtClean="0"/>
              <a:t>Inspector</a:t>
            </a:r>
            <a:r>
              <a:rPr lang="fr-CH" dirty="0" smtClean="0"/>
              <a:t> SBFP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648935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01183" y="1449388"/>
            <a:ext cx="4896000" cy="4526612"/>
          </a:xfrm>
        </p:spPr>
        <p:txBody>
          <a:bodyPr/>
          <a:lstStyle/>
          <a:p>
            <a:pPr lvl="0"/>
            <a:r>
              <a:rPr lang="de-CH" noProof="0" dirty="0" smtClean="0"/>
              <a:t>Formatvorlagen des Textmasters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6817360" y="1449388"/>
            <a:ext cx="4896000" cy="4526612"/>
          </a:xfrm>
        </p:spPr>
        <p:txBody>
          <a:bodyPr/>
          <a:lstStyle/>
          <a:p>
            <a:pPr lvl="0"/>
            <a:r>
              <a:rPr lang="de-CH" noProof="0" dirty="0" smtClean="0"/>
              <a:t>Formatvorlagen des Textmasters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1720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EASA </a:t>
            </a:r>
            <a:r>
              <a:rPr lang="fr-FR" dirty="0" err="1" smtClean="0"/>
              <a:t>part.FCL</a:t>
            </a:r>
            <a:r>
              <a:rPr lang="fr-FR" dirty="0" smtClean="0"/>
              <a:t> - Examiner Course 10.11.2022</a:t>
            </a:r>
          </a:p>
          <a:p>
            <a:r>
              <a:rPr lang="fr-CH" dirty="0" smtClean="0"/>
              <a:t>Ansermot Emmanuel, Senior Flight </a:t>
            </a:r>
            <a:r>
              <a:rPr lang="fr-CH" dirty="0" err="1" smtClean="0"/>
              <a:t>Inspector</a:t>
            </a:r>
            <a:r>
              <a:rPr lang="fr-CH" dirty="0" smtClean="0"/>
              <a:t> SBFP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Titelmasterformat durch Klicken bearbeiten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1720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EASA </a:t>
            </a:r>
            <a:r>
              <a:rPr lang="fr-FR" dirty="0" err="1" smtClean="0"/>
              <a:t>part.FCL</a:t>
            </a:r>
            <a:r>
              <a:rPr lang="fr-FR" dirty="0" smtClean="0"/>
              <a:t> - Examiner Course 10.11.2022</a:t>
            </a:r>
          </a:p>
          <a:p>
            <a:r>
              <a:rPr lang="fr-CH" dirty="0" smtClean="0"/>
              <a:t>Ansermot Emmanuel, Senior Flight </a:t>
            </a:r>
            <a:r>
              <a:rPr lang="fr-CH" dirty="0" err="1" smtClean="0"/>
              <a:t>Inspector</a:t>
            </a:r>
            <a:r>
              <a:rPr lang="fr-CH" dirty="0" smtClean="0"/>
              <a:t> SBFP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1720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noProof="0" dirty="0" smtClean="0"/>
              <a:t>Name der Präsentation • Untertitel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104835" y="6340499"/>
            <a:ext cx="593619" cy="18158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01183" y="308471"/>
            <a:ext cx="1031244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 smtClean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236" y="1442721"/>
            <a:ext cx="10310764" cy="45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Klicken Sie, um die Formate des Vorlagentextes zu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401183" y="6263172"/>
            <a:ext cx="103302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83" y="349111"/>
            <a:ext cx="277200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17206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 noProof="0" smtClean="0"/>
              <a:t>Name der Präsentation • Untertitel</a:t>
            </a:r>
            <a:endParaRPr lang="de-CH" noProof="0" dirty="0"/>
          </a:p>
        </p:txBody>
      </p:sp>
      <p:sp>
        <p:nvSpPr>
          <p:cNvPr id="11" name="Textplatzhalter 2"/>
          <p:cNvSpPr txBox="1">
            <a:spLocks/>
          </p:cNvSpPr>
          <p:nvPr userDrawn="1"/>
        </p:nvSpPr>
        <p:spPr>
          <a:xfrm>
            <a:off x="1401182" y="6493449"/>
            <a:ext cx="5771777" cy="18284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 smtClean="0">
                <a:latin typeface="+mn-lt"/>
              </a:rPr>
              <a:t> </a:t>
            </a:r>
            <a:r>
              <a:rPr lang="de-CH" sz="900" b="0" kern="1200" smtClean="0">
                <a:latin typeface="+mn-lt"/>
              </a:rPr>
              <a:t> </a:t>
            </a:r>
            <a:endParaRPr lang="de-CH" sz="900" b="0" baseline="0" dirty="0" smtClean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806450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3pPr>
      <a:lvl4pPr marL="1076325" indent="-269875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4pPr>
      <a:lvl5pPr marL="1344613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01" userDrawn="1">
          <p15:clr>
            <a:srgbClr val="F26B43"/>
          </p15:clr>
        </p15:guide>
        <p15:guide id="3" orient="horz" pos="394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869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3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97189" y="1462081"/>
            <a:ext cx="11585359" cy="2581155"/>
          </a:xfrm>
        </p:spPr>
        <p:txBody>
          <a:bodyPr/>
          <a:lstStyle/>
          <a:p>
            <a:pPr algn="ctr"/>
            <a:r>
              <a:rPr lang="fr-CH" dirty="0"/>
              <a:t>EASA </a:t>
            </a:r>
            <a:r>
              <a:rPr lang="fr-CH" dirty="0" smtClean="0"/>
              <a:t>FCL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 Main Changes Applicable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30 </a:t>
            </a:r>
            <a:r>
              <a:rPr lang="fr-CH" dirty="0" err="1"/>
              <a:t>October</a:t>
            </a:r>
            <a:r>
              <a:rPr lang="fr-CH" dirty="0"/>
              <a:t> </a:t>
            </a:r>
            <a:r>
              <a:rPr lang="fr-CH" dirty="0" smtClean="0"/>
              <a:t>2022</a:t>
            </a:r>
            <a:br>
              <a:rPr lang="fr-CH" dirty="0" smtClean="0"/>
            </a:b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48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1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FCL.310 CPL — Theoretical knowledge examinations</a:t>
            </a:r>
          </a:p>
          <a:p>
            <a:r>
              <a:rPr lang="en-US" sz="1800" dirty="0">
                <a:latin typeface="+mn-lt"/>
              </a:rPr>
              <a:t>Last updated: 14-12-2018; Ref: (EU) 2018/1974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2" y="1947135"/>
            <a:ext cx="5738090" cy="4165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3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FCL.515 ATPL — Training course and theoretical knowledge examinations</a:t>
            </a:r>
          </a:p>
          <a:p>
            <a:r>
              <a:rPr lang="en-US" sz="1800" dirty="0">
                <a:latin typeface="+mn-lt"/>
              </a:rPr>
              <a:t>Last updated: 14-12-2018; Ref: (EU) 2018/1974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42390"/>
            <a:ext cx="10053682" cy="384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7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FCL.515 ATPL — Training course and theoretical knowledge examinations</a:t>
            </a:r>
          </a:p>
          <a:p>
            <a:r>
              <a:rPr lang="en-US" sz="1800" dirty="0">
                <a:latin typeface="+mn-lt"/>
              </a:rPr>
              <a:t>Last updated: 14-12-2018; Ref: (EU) 2018/1974</a:t>
            </a:r>
            <a:endParaRPr lang="fr-CH" sz="1800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08471"/>
            <a:ext cx="4846288" cy="374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727" y="2108471"/>
            <a:ext cx="4866109" cy="374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30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latin typeface="+mn-lt"/>
              </a:rPr>
              <a:t>FCL.510.H ATPL(H) — </a:t>
            </a:r>
            <a:r>
              <a:rPr lang="fr-CH" dirty="0" err="1">
                <a:latin typeface="+mn-lt"/>
              </a:rPr>
              <a:t>Prerequisites</a:t>
            </a:r>
            <a:r>
              <a:rPr lang="fr-CH" dirty="0">
                <a:latin typeface="+mn-lt"/>
              </a:rPr>
              <a:t>, </a:t>
            </a:r>
            <a:r>
              <a:rPr lang="fr-CH" dirty="0" err="1">
                <a:latin typeface="+mn-lt"/>
              </a:rPr>
              <a:t>experience</a:t>
            </a:r>
            <a:r>
              <a:rPr lang="fr-CH" dirty="0">
                <a:latin typeface="+mn-lt"/>
              </a:rPr>
              <a:t> and </a:t>
            </a:r>
            <a:r>
              <a:rPr lang="fr-CH" dirty="0" err="1">
                <a:latin typeface="+mn-lt"/>
              </a:rPr>
              <a:t>crediting</a:t>
            </a:r>
            <a:endParaRPr lang="fr-CH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 </a:t>
            </a:r>
          </a:p>
          <a:p>
            <a:r>
              <a:rPr lang="en-US" sz="1800" dirty="0" smtClean="0">
                <a:latin typeface="+mn-lt"/>
              </a:rPr>
              <a:t>Applicants </a:t>
            </a:r>
            <a:r>
              <a:rPr lang="en-US" sz="1800" dirty="0">
                <a:latin typeface="+mn-lt"/>
              </a:rPr>
              <a:t>for an ATPL(H) shall: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2327586"/>
            <a:ext cx="4694382" cy="390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366" y="2336535"/>
            <a:ext cx="5572565" cy="145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7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latin typeface="+mn-lt"/>
              </a:rPr>
              <a:t>FCL.510.H ATPL(H) — </a:t>
            </a:r>
            <a:r>
              <a:rPr lang="fr-CH" dirty="0" err="1">
                <a:latin typeface="+mn-lt"/>
              </a:rPr>
              <a:t>Prerequisites</a:t>
            </a:r>
            <a:r>
              <a:rPr lang="fr-CH" dirty="0">
                <a:latin typeface="+mn-lt"/>
              </a:rPr>
              <a:t>, </a:t>
            </a:r>
            <a:r>
              <a:rPr lang="fr-CH" dirty="0" err="1">
                <a:latin typeface="+mn-lt"/>
              </a:rPr>
              <a:t>experience</a:t>
            </a:r>
            <a:r>
              <a:rPr lang="fr-CH" dirty="0">
                <a:latin typeface="+mn-lt"/>
              </a:rPr>
              <a:t> and </a:t>
            </a:r>
            <a:r>
              <a:rPr lang="fr-CH" dirty="0" err="1">
                <a:latin typeface="+mn-lt"/>
              </a:rPr>
              <a:t>crediting</a:t>
            </a:r>
            <a:endParaRPr lang="fr-CH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 </a:t>
            </a:r>
          </a:p>
          <a:p>
            <a:r>
              <a:rPr lang="en-US" sz="1800" dirty="0" smtClean="0">
                <a:latin typeface="+mn-lt"/>
              </a:rPr>
              <a:t>Applicants </a:t>
            </a:r>
            <a:r>
              <a:rPr lang="en-US" sz="1800" dirty="0">
                <a:latin typeface="+mn-lt"/>
              </a:rPr>
              <a:t>for an ATPL(H) shall: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85224"/>
            <a:ext cx="5244124" cy="313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46" y="2385224"/>
            <a:ext cx="4918508" cy="23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18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FCL.605 IR — PrivilegesFCL.605 IR – Privileges and </a:t>
            </a:r>
            <a:r>
              <a:rPr lang="en-US" dirty="0" smtClean="0">
                <a:latin typeface="+mn-lt"/>
              </a:rPr>
              <a:t>conditions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655" y="1947135"/>
            <a:ext cx="6742834" cy="4107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0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FCL.605 IR — PrivilegesFCL.605 IR – Privileges and </a:t>
            </a:r>
            <a:r>
              <a:rPr lang="en-US" dirty="0" smtClean="0">
                <a:latin typeface="+mn-lt"/>
              </a:rPr>
              <a:t>conditions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947134"/>
            <a:ext cx="7962034" cy="4112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93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FCL.615 </a:t>
            </a:r>
            <a:r>
              <a:rPr lang="en-US" dirty="0">
                <a:latin typeface="+mn-lt"/>
              </a:rPr>
              <a:t>IR — </a:t>
            </a:r>
            <a:r>
              <a:rPr lang="en-US" dirty="0" smtClean="0">
                <a:latin typeface="+mn-lt"/>
              </a:rPr>
              <a:t>Theoretical knowledge and flight instruction</a:t>
            </a:r>
          </a:p>
          <a:p>
            <a:r>
              <a:rPr lang="en-US" sz="1800" dirty="0">
                <a:latin typeface="+mn-lt"/>
              </a:rPr>
              <a:t>Last updated: </a:t>
            </a:r>
            <a:r>
              <a:rPr lang="en-US" sz="1800" dirty="0" smtClean="0">
                <a:latin typeface="+mn-lt"/>
              </a:rPr>
              <a:t>14-12-2018; </a:t>
            </a:r>
            <a:r>
              <a:rPr lang="en-US" sz="1800" dirty="0">
                <a:latin typeface="+mn-lt"/>
              </a:rPr>
              <a:t>Ref: (EU) </a:t>
            </a:r>
            <a:r>
              <a:rPr lang="en-US" sz="1800" dirty="0" smtClean="0">
                <a:latin typeface="+mn-lt"/>
              </a:rPr>
              <a:t>2018/1974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47135"/>
            <a:ext cx="7391400" cy="408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7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FCL.615 </a:t>
            </a:r>
            <a:r>
              <a:rPr lang="en-US" dirty="0">
                <a:latin typeface="+mn-lt"/>
              </a:rPr>
              <a:t>IR — </a:t>
            </a:r>
            <a:r>
              <a:rPr lang="en-US" dirty="0" smtClean="0">
                <a:latin typeface="+mn-lt"/>
              </a:rPr>
              <a:t>Theoretical knowledge and flight instruction</a:t>
            </a:r>
          </a:p>
          <a:p>
            <a:r>
              <a:rPr lang="en-US" sz="1800" dirty="0">
                <a:latin typeface="+mn-lt"/>
              </a:rPr>
              <a:t>Last updated: </a:t>
            </a:r>
            <a:r>
              <a:rPr lang="en-US" sz="1800" dirty="0" smtClean="0">
                <a:latin typeface="+mn-lt"/>
              </a:rPr>
              <a:t>14-12-2018; </a:t>
            </a:r>
            <a:r>
              <a:rPr lang="en-US" sz="1800" dirty="0">
                <a:latin typeface="+mn-lt"/>
              </a:rPr>
              <a:t>Ref: (EU) </a:t>
            </a:r>
            <a:r>
              <a:rPr lang="en-US" sz="1800" dirty="0" smtClean="0">
                <a:latin typeface="+mn-lt"/>
              </a:rPr>
              <a:t>2018/1974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66108"/>
            <a:ext cx="5082309" cy="232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145" y="2466108"/>
            <a:ext cx="5133964" cy="234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FCL.620 </a:t>
            </a:r>
            <a:r>
              <a:rPr lang="en-US" dirty="0">
                <a:latin typeface="+mn-lt"/>
              </a:rPr>
              <a:t>IR — </a:t>
            </a:r>
            <a:r>
              <a:rPr lang="en-US" dirty="0" smtClean="0">
                <a:latin typeface="+mn-lt"/>
              </a:rPr>
              <a:t>Skill test</a:t>
            </a:r>
          </a:p>
          <a:p>
            <a:r>
              <a:rPr lang="en-US" sz="1800" dirty="0">
                <a:latin typeface="+mn-lt"/>
              </a:rPr>
              <a:t>Last updated: </a:t>
            </a:r>
            <a:r>
              <a:rPr lang="en-US" sz="1800" dirty="0" smtClean="0">
                <a:latin typeface="+mn-lt"/>
              </a:rPr>
              <a:t>15-12-2021; </a:t>
            </a:r>
            <a:r>
              <a:rPr lang="en-US" sz="1800" dirty="0">
                <a:latin typeface="+mn-lt"/>
              </a:rPr>
              <a:t>Ref: (EU) </a:t>
            </a:r>
            <a:r>
              <a:rPr lang="en-US" sz="1800" dirty="0" smtClean="0">
                <a:latin typeface="+mn-lt"/>
              </a:rPr>
              <a:t>2021/2227</a:t>
            </a:r>
            <a:endParaRPr lang="fr-CH" sz="1800" dirty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008324"/>
            <a:ext cx="7786653" cy="405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89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 smtClean="0"/>
              <a:t>EASA </a:t>
            </a:r>
            <a:r>
              <a:rPr lang="fr-FR" dirty="0" err="1" smtClean="0"/>
              <a:t>part.FCL</a:t>
            </a:r>
            <a:r>
              <a:rPr lang="fr-FR" dirty="0" smtClean="0"/>
              <a:t> - Examiner </a:t>
            </a:r>
            <a:r>
              <a:rPr lang="fr-FR" dirty="0"/>
              <a:t>Course </a:t>
            </a:r>
            <a:r>
              <a:rPr lang="fr-FR" dirty="0" smtClean="0"/>
              <a:t>10.11.22</a:t>
            </a:r>
            <a:endParaRPr lang="fr-FR" dirty="0"/>
          </a:p>
          <a:p>
            <a:r>
              <a:rPr lang="fr-CH" dirty="0" smtClean="0"/>
              <a:t>Ansermot </a:t>
            </a:r>
            <a:r>
              <a:rPr lang="fr-CH" dirty="0"/>
              <a:t>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b="0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1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Article 4d Transitional measures for single-engine instrument rating privileges for </a:t>
            </a:r>
            <a:r>
              <a:rPr lang="en-US" dirty="0" smtClean="0">
                <a:latin typeface="+mn-lt"/>
              </a:rPr>
              <a:t>helicopters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2551966"/>
            <a:ext cx="9038491" cy="323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81100" y="912907"/>
            <a:ext cx="105554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FCL.630 </a:t>
            </a:r>
            <a:r>
              <a:rPr lang="en-US" dirty="0">
                <a:latin typeface="+mn-lt"/>
              </a:rPr>
              <a:t>IR — Extension of privileges from single-engine to multi-engine </a:t>
            </a:r>
            <a:r>
              <a:rPr lang="en-US" dirty="0" smtClean="0">
                <a:latin typeface="+mn-lt"/>
              </a:rPr>
              <a:t>helicopters</a:t>
            </a:r>
          </a:p>
          <a:p>
            <a:r>
              <a:rPr lang="en-US" dirty="0">
                <a:solidFill>
                  <a:prstClr val="black"/>
                </a:solidFill>
                <a:latin typeface="+mn-lt"/>
              </a:rPr>
              <a:t>FCL.630 IR– Extension of the privileges of an IR(H) to further helicopter types</a:t>
            </a:r>
            <a:endParaRPr lang="en-US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Last </a:t>
            </a:r>
            <a:r>
              <a:rPr lang="en-US" sz="1800" dirty="0">
                <a:latin typeface="+mn-lt"/>
              </a:rPr>
              <a:t>updated: </a:t>
            </a:r>
            <a:r>
              <a:rPr lang="en-US" sz="1800" dirty="0" smtClean="0">
                <a:latin typeface="+mn-lt"/>
              </a:rPr>
              <a:t>15-12-2021; </a:t>
            </a:r>
            <a:r>
              <a:rPr lang="en-US" sz="1800" dirty="0">
                <a:latin typeface="+mn-lt"/>
              </a:rPr>
              <a:t>Ref: (EU) </a:t>
            </a:r>
            <a:r>
              <a:rPr lang="en-US" sz="1800" dirty="0" smtClean="0">
                <a:latin typeface="+mn-lt"/>
              </a:rPr>
              <a:t>2021/2227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759566"/>
            <a:ext cx="5889653" cy="332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00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FCL.725 Requirements for the issue of class and type ratings</a:t>
            </a:r>
          </a:p>
          <a:p>
            <a:r>
              <a:rPr lang="en-US" sz="1600" dirty="0">
                <a:latin typeface="+mn-lt"/>
              </a:rPr>
              <a:t>Last updated: 15-12-2021; Ref: (EU) 2021/2227</a:t>
            </a:r>
            <a:endParaRPr lang="fr-CH" sz="16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98" y="2288741"/>
            <a:ext cx="981075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6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FCL.725 Requirements for the issue of class and type ratings</a:t>
            </a:r>
          </a:p>
          <a:p>
            <a:r>
              <a:rPr lang="en-US" sz="1600" dirty="0">
                <a:latin typeface="+mn-lt"/>
              </a:rPr>
              <a:t>Last updated: 15-12-2021; Ref: (EU) 2021/2227</a:t>
            </a:r>
            <a:endParaRPr lang="fr-CH" sz="16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59" y="2037132"/>
            <a:ext cx="7939377" cy="359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2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FCL.725 Requirements for the issue of class and type ratings</a:t>
            </a:r>
          </a:p>
          <a:p>
            <a:r>
              <a:rPr lang="en-US" sz="1600" dirty="0">
                <a:latin typeface="+mn-lt"/>
              </a:rPr>
              <a:t>Last updated: 15-12-2021; Ref: (EU) 2021/2227</a:t>
            </a:r>
            <a:endParaRPr lang="fr-CH" sz="16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63762"/>
            <a:ext cx="5852731" cy="412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1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FCL.720.H Experience requirements and prerequisites for the issue of type ratings — </a:t>
            </a:r>
            <a:r>
              <a:rPr lang="en-US" dirty="0" smtClean="0">
                <a:latin typeface="+mn-lt"/>
              </a:rPr>
              <a:t>helicopters</a:t>
            </a:r>
          </a:p>
          <a:p>
            <a:r>
              <a:rPr lang="en-US" sz="1800" dirty="0" smtClean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356" y="2316467"/>
            <a:ext cx="6012603" cy="380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7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FCL.720.H Experience requirements and prerequisites for the issue of type ratings — </a:t>
            </a:r>
            <a:r>
              <a:rPr lang="en-US" dirty="0" smtClean="0">
                <a:latin typeface="+mn-lt"/>
              </a:rPr>
              <a:t>helicopters</a:t>
            </a:r>
          </a:p>
          <a:p>
            <a:r>
              <a:rPr lang="en-US" sz="1800" dirty="0" smtClean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58091"/>
            <a:ext cx="7212764" cy="366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04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FCL.720.H Experience requirements and prerequisites for the issue of type ratings — </a:t>
            </a:r>
            <a:r>
              <a:rPr lang="en-US" dirty="0" smtClean="0">
                <a:latin typeface="+mn-lt"/>
              </a:rPr>
              <a:t>helicopters</a:t>
            </a:r>
          </a:p>
          <a:p>
            <a:r>
              <a:rPr lang="en-US" sz="1800" dirty="0" smtClean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57500"/>
            <a:ext cx="8059406" cy="366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500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FCL.720.H Experience requirements and prerequisites for the issue of type ratings — </a:t>
            </a:r>
            <a:r>
              <a:rPr lang="en-US" dirty="0" smtClean="0">
                <a:latin typeface="+mn-lt"/>
              </a:rPr>
              <a:t>helicopters</a:t>
            </a:r>
          </a:p>
          <a:p>
            <a:r>
              <a:rPr lang="en-US" sz="1800" dirty="0" smtClean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62228"/>
            <a:ext cx="9404927" cy="347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51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Vet"/>
              </a:rPr>
              <a:t>AMC2 FCL.725(a) Requirements for the issue of class and type ratings</a:t>
            </a:r>
          </a:p>
          <a:p>
            <a:r>
              <a:rPr lang="en-US" sz="1600" dirty="0">
                <a:latin typeface="ArialCursief"/>
              </a:rPr>
              <a:t>Last updated: 18-08-2022; Ref: ED Decision 2022/014/R</a:t>
            </a:r>
            <a:endParaRPr lang="fr-CH" sz="1800" dirty="0"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4" y="2130859"/>
            <a:ext cx="5503206" cy="3619492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97" y="2108471"/>
            <a:ext cx="4593113" cy="3811131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Vet"/>
              </a:rPr>
              <a:t>AMC2 FCL.725(a) Requirements for the issue of class and type ratings</a:t>
            </a:r>
          </a:p>
          <a:p>
            <a:r>
              <a:rPr lang="en-US" sz="1600" dirty="0">
                <a:latin typeface="ArialCursief"/>
              </a:rPr>
              <a:t>Last updated: 18-08-2022; Ref: ED Decision 2022/014/R</a:t>
            </a:r>
            <a:endParaRPr lang="fr-CH" sz="18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2" y="2289591"/>
            <a:ext cx="5267325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219" y="2289591"/>
            <a:ext cx="5499054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3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Article 4e Transitional measures for training, testing and checking related to multi-pilot </a:t>
            </a:r>
            <a:r>
              <a:rPr lang="en-US" dirty="0" smtClean="0">
                <a:latin typeface="+mn-lt"/>
              </a:rPr>
              <a:t>operations </a:t>
            </a:r>
            <a:r>
              <a:rPr lang="fr-CH" dirty="0" smtClean="0">
                <a:latin typeface="+mn-lt"/>
              </a:rPr>
              <a:t>in </a:t>
            </a:r>
            <a:r>
              <a:rPr lang="fr-CH" dirty="0">
                <a:latin typeface="+mn-lt"/>
              </a:rPr>
              <a:t>single-pilot </a:t>
            </a:r>
            <a:r>
              <a:rPr lang="fr-CH" dirty="0" err="1" smtClean="0">
                <a:latin typeface="+mn-lt"/>
              </a:rPr>
              <a:t>helicopters</a:t>
            </a:r>
            <a:endParaRPr lang="fr-CH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Last </a:t>
            </a:r>
            <a:r>
              <a:rPr lang="en-US" sz="1800" dirty="0">
                <a:latin typeface="+mn-lt"/>
              </a:rPr>
              <a:t>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130" y="2432619"/>
            <a:ext cx="7491047" cy="369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8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48312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Vet"/>
              </a:rPr>
              <a:t>AMC2 FCL.725(a) Requirements for the issue of class and type ratings</a:t>
            </a:r>
          </a:p>
          <a:p>
            <a:r>
              <a:rPr lang="en-US" sz="1600" dirty="0">
                <a:latin typeface="ArialCursief"/>
              </a:rPr>
              <a:t>Last updated: 18-08-2022; Ref: ED Decision 2022/014/R</a:t>
            </a:r>
            <a:endParaRPr lang="fr-CH" sz="1800" dirty="0">
              <a:latin typeface="+mj-lt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030997" y="1208471"/>
            <a:ext cx="4511566" cy="4333129"/>
            <a:chOff x="6030997" y="1208471"/>
            <a:chExt cx="4511566" cy="4333129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9278" y="1208471"/>
              <a:ext cx="4473858" cy="3741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t="4312"/>
            <a:stretch/>
          </p:blipFill>
          <p:spPr>
            <a:xfrm>
              <a:off x="6030997" y="4402315"/>
              <a:ext cx="4511566" cy="1139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561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AMC1 FCL.740.H(a)(3) Revalidation of type ratings — helicopters</a:t>
            </a:r>
          </a:p>
          <a:p>
            <a:r>
              <a:rPr lang="en-US" dirty="0">
                <a:latin typeface="+mj-lt"/>
              </a:rPr>
              <a:t>Last updated: 18-08-2022; Ref: ED Decision 2022/014/R</a:t>
            </a:r>
            <a:endParaRPr lang="fr-CH" sz="18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849" y="2039468"/>
            <a:ext cx="4941755" cy="3955182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2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32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AMC1 FCL.740.H(a)(3) Revalidation of type ratings — helicopters</a:t>
            </a:r>
          </a:p>
          <a:p>
            <a:r>
              <a:rPr lang="en-US" dirty="0">
                <a:latin typeface="+mj-lt"/>
              </a:rPr>
              <a:t>Last updated: 18-08-2022; Ref: ED Decision 2022/014/R</a:t>
            </a:r>
            <a:endParaRPr lang="fr-CH" sz="1800" dirty="0">
              <a:latin typeface="+mj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218" y="2108471"/>
            <a:ext cx="6167018" cy="376442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FCL.905.TRI TRI — Privileges and conditions</a:t>
            </a: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(5) in the case of the TRI for helicopters:</a:t>
            </a:r>
          </a:p>
          <a:p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) the issue, revalidation and renewal of helicopter type ratings;</a:t>
            </a:r>
            <a:endParaRPr lang="fr-CH" sz="1800" dirty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88845"/>
            <a:ext cx="8292959" cy="314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9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34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FCL.910.TRI </a:t>
            </a:r>
            <a:r>
              <a:rPr lang="en-US" dirty="0">
                <a:latin typeface="+mn-lt"/>
              </a:rPr>
              <a:t>TRI — </a:t>
            </a:r>
            <a:r>
              <a:rPr lang="en-US" dirty="0" smtClean="0">
                <a:latin typeface="+mn-lt"/>
              </a:rPr>
              <a:t>Restricted privileges</a:t>
            </a:r>
            <a:endParaRPr lang="en-US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nb-NO" sz="1800" dirty="0" smtClean="0">
                <a:latin typeface="+mn-lt"/>
              </a:rPr>
              <a:t>(c) TRIs </a:t>
            </a:r>
            <a:r>
              <a:rPr lang="nb-NO" sz="1800" dirty="0">
                <a:latin typeface="+mn-lt"/>
              </a:rPr>
              <a:t>for helicopters (c) — TRI(H).</a:t>
            </a:r>
            <a:endParaRPr lang="en-US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46109"/>
            <a:ext cx="8813800" cy="153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46610"/>
            <a:ext cx="5756564" cy="1933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4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35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FCL.915.TRI </a:t>
            </a:r>
            <a:r>
              <a:rPr lang="en-US" dirty="0">
                <a:latin typeface="+mn-lt"/>
              </a:rPr>
              <a:t>TRI — </a:t>
            </a:r>
            <a:r>
              <a:rPr lang="en-US" dirty="0" smtClean="0">
                <a:latin typeface="+mn-lt"/>
              </a:rPr>
              <a:t>Prerequisites</a:t>
            </a:r>
            <a:endParaRPr lang="en-US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81" y="2225964"/>
            <a:ext cx="5278779" cy="269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727" y="2225964"/>
            <a:ext cx="4920476" cy="272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8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36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FCL.915.IRI IRI </a:t>
            </a:r>
            <a:r>
              <a:rPr lang="en-US" dirty="0">
                <a:latin typeface="+mn-lt"/>
              </a:rPr>
              <a:t>— </a:t>
            </a:r>
            <a:r>
              <a:rPr lang="en-US" dirty="0" smtClean="0">
                <a:latin typeface="+mn-lt"/>
              </a:rPr>
              <a:t>Prerequisites</a:t>
            </a:r>
            <a:endParaRPr lang="en-US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fr-CH" sz="1800" dirty="0">
                <a:latin typeface="+mn-lt"/>
              </a:rPr>
              <a:t>(b) for an IRI(H):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87" y="2582285"/>
            <a:ext cx="9896924" cy="1500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786" y="4163625"/>
            <a:ext cx="9915693" cy="147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2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37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FCL.905.SFI </a:t>
            </a:r>
            <a:r>
              <a:rPr lang="en-US" dirty="0">
                <a:latin typeface="+mn-lt"/>
              </a:rPr>
              <a:t>— </a:t>
            </a:r>
            <a:r>
              <a:rPr lang="en-US" dirty="0" smtClean="0">
                <a:latin typeface="+mn-lt"/>
              </a:rPr>
              <a:t>Privileges and conditions</a:t>
            </a:r>
            <a:endParaRPr lang="en-US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(d) The privileges of SFIs for helicopters are to carry out synthetic flight instruction </a:t>
            </a:r>
            <a:r>
              <a:rPr lang="en-US" dirty="0"/>
              <a:t>for:</a:t>
            </a:r>
            <a:endParaRPr lang="en-US" sz="1800" dirty="0" smtClean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2641009"/>
            <a:ext cx="10001575" cy="129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4101811"/>
            <a:ext cx="10001575" cy="150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49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38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FCL.915.SFI SFI </a:t>
            </a:r>
            <a:r>
              <a:rPr lang="en-US" dirty="0">
                <a:latin typeface="+mn-lt"/>
              </a:rPr>
              <a:t>— Prerequisites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(e) </a:t>
            </a:r>
            <a:r>
              <a:rPr lang="en-US" dirty="0" smtClean="0">
                <a:latin typeface="+mn-lt"/>
              </a:rPr>
              <a:t>: additionally, for an SFI(H), have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70463"/>
            <a:ext cx="9035473" cy="322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118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39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FCL.915.SFI SFI </a:t>
            </a:r>
            <a:r>
              <a:rPr lang="en-US" dirty="0">
                <a:latin typeface="+mn-lt"/>
              </a:rPr>
              <a:t>— Prerequisites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(e) </a:t>
            </a:r>
            <a:r>
              <a:rPr lang="en-US" dirty="0" smtClean="0"/>
              <a:t>: additionally, for an SFI(H), have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27" y="2859136"/>
            <a:ext cx="7465291" cy="321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6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1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latin typeface="+mn-lt"/>
              </a:rPr>
              <a:t>Article 10a Pilot training organisations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47204"/>
            <a:ext cx="9523205" cy="143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3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40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FCL.915.MCCI MCCI </a:t>
            </a:r>
            <a:r>
              <a:rPr lang="en-US" dirty="0">
                <a:latin typeface="+mn-lt"/>
              </a:rPr>
              <a:t>— Prerequisites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(a) </a:t>
            </a:r>
            <a:r>
              <a:rPr lang="en-US" dirty="0" smtClean="0"/>
              <a:t>: </a:t>
            </a:r>
            <a:r>
              <a:rPr lang="en-US" sz="1800" dirty="0">
                <a:latin typeface="+mn-lt"/>
              </a:rPr>
              <a:t>hold or have held a CPL, MPL or ATPL in the appropriate aircraft category;</a:t>
            </a:r>
            <a:endParaRPr lang="en-US" sz="1800" dirty="0" smtClean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21765"/>
            <a:ext cx="6486236" cy="334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21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41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023744"/>
            <a:ext cx="105554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SPECIFIC </a:t>
            </a:r>
            <a:r>
              <a:rPr lang="en-US" dirty="0">
                <a:latin typeface="+mn-lt"/>
              </a:rPr>
              <a:t>REQUIREMENTS FOR TYPE RATING EXAMINERS — </a:t>
            </a:r>
            <a:r>
              <a:rPr lang="en-US" dirty="0" smtClean="0">
                <a:latin typeface="+mn-lt"/>
              </a:rPr>
              <a:t>TRE</a:t>
            </a:r>
          </a:p>
          <a:p>
            <a:r>
              <a:rPr lang="en-US" dirty="0">
                <a:latin typeface="+mn-lt"/>
              </a:rPr>
              <a:t>FCL.1005.TRE TRE — Privileges and conditions</a:t>
            </a:r>
          </a:p>
          <a:p>
            <a:r>
              <a:rPr lang="en-US" sz="1800" dirty="0" smtClean="0">
                <a:latin typeface="+mn-lt"/>
              </a:rPr>
              <a:t>Last </a:t>
            </a:r>
            <a:r>
              <a:rPr lang="en-US" sz="1800" dirty="0">
                <a:latin typeface="+mn-lt"/>
              </a:rPr>
              <a:t>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dirty="0">
                <a:latin typeface="+mn-lt"/>
              </a:rPr>
              <a:t>(b) TRE(H). The privileges of a TRE(H) are to conduct:</a:t>
            </a:r>
          </a:p>
          <a:p>
            <a:r>
              <a:rPr lang="en-US" dirty="0" smtClean="0">
                <a:latin typeface="+mn-lt"/>
              </a:rPr>
              <a:t>	(</a:t>
            </a:r>
            <a:r>
              <a:rPr lang="en-US" dirty="0">
                <a:latin typeface="+mn-lt"/>
              </a:rPr>
              <a:t>1) skill tests and proficiency checks for the issue, revalidation or </a:t>
            </a:r>
            <a:r>
              <a:rPr lang="en-US" dirty="0" smtClean="0">
                <a:latin typeface="+mn-lt"/>
              </a:rPr>
              <a:t>	renewal </a:t>
            </a:r>
            <a:r>
              <a:rPr lang="en-US" dirty="0">
                <a:latin typeface="+mn-lt"/>
              </a:rPr>
              <a:t>of helicopter type ratings;</a:t>
            </a:r>
            <a:endParaRPr lang="en-US" sz="1800" dirty="0" smtClean="0">
              <a:latin typeface="+mn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7" y="3516734"/>
            <a:ext cx="87630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0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42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318847" y="1116108"/>
            <a:ext cx="105554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latin typeface="+mn-lt"/>
              </a:rPr>
              <a:t>FCL.1010.TRE TRE — </a:t>
            </a:r>
            <a:r>
              <a:rPr lang="fr-CH" dirty="0" err="1">
                <a:latin typeface="+mn-lt"/>
              </a:rPr>
              <a:t>Prerequisites</a:t>
            </a:r>
            <a:endParaRPr lang="fr-CH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dirty="0">
                <a:latin typeface="+mn-lt"/>
              </a:rPr>
              <a:t>(b) TRE(H). Applicants for a TRE (H) certificate for helicopters shall:</a:t>
            </a:r>
            <a:endParaRPr lang="en-US" dirty="0" smtClean="0">
              <a:latin typeface="+mn-lt"/>
            </a:endParaRPr>
          </a:p>
          <a:p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82" y="2503512"/>
            <a:ext cx="9191328" cy="159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182" y="4176738"/>
            <a:ext cx="8361654" cy="1994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4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43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244956" y="912908"/>
            <a:ext cx="105554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>
                <a:latin typeface="+mn-lt"/>
              </a:rPr>
              <a:t>FCL.1010.SFE </a:t>
            </a:r>
            <a:r>
              <a:rPr lang="fr-CH" dirty="0" err="1">
                <a:latin typeface="+mn-lt"/>
              </a:rPr>
              <a:t>Prerequisites</a:t>
            </a:r>
            <a:endParaRPr lang="fr-CH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en-US" dirty="0">
                <a:latin typeface="+mn-lt"/>
              </a:rPr>
              <a:t>(b) </a:t>
            </a:r>
            <a:r>
              <a:rPr lang="en-US" dirty="0" smtClean="0">
                <a:latin typeface="+mn-lt"/>
              </a:rPr>
              <a:t>SFE(H)</a:t>
            </a:r>
          </a:p>
          <a:p>
            <a:endParaRPr lang="en-US" sz="1800" dirty="0" smtClean="0">
              <a:latin typeface="+mn-lt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7" y="2316172"/>
            <a:ext cx="7003350" cy="377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7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44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Appendix 8: CROSS-CREDITING OF THE IR PART OF A CLASS OR TYPE RATING </a:t>
            </a:r>
            <a:r>
              <a:rPr lang="en-US" dirty="0" smtClean="0">
                <a:latin typeface="+mn-lt"/>
              </a:rPr>
              <a:t>PROFICIENCY </a:t>
            </a:r>
            <a:r>
              <a:rPr lang="fr-CH" dirty="0" smtClean="0">
                <a:latin typeface="+mn-lt"/>
              </a:rPr>
              <a:t>CHECK</a:t>
            </a:r>
          </a:p>
          <a:p>
            <a:r>
              <a:rPr lang="en-US" sz="1800" dirty="0" smtClean="0">
                <a:latin typeface="+mn-lt"/>
              </a:rPr>
              <a:t>Last </a:t>
            </a:r>
            <a:r>
              <a:rPr lang="en-US" sz="1800" dirty="0">
                <a:latin typeface="+mn-lt"/>
              </a:rPr>
              <a:t>updated: 15-12-2021; Ref: (EU) 2021/2227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726230"/>
            <a:ext cx="4888345" cy="275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38" y="2726230"/>
            <a:ext cx="52959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45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Appendix 9: TRAINING, SKILL TEST AND PROFICIENCY CHECK FOR MPL, ATPL, TYPE </a:t>
            </a:r>
            <a:r>
              <a:rPr lang="en-US" dirty="0" smtClean="0">
                <a:latin typeface="+mn-lt"/>
              </a:rPr>
              <a:t>AND CLASS </a:t>
            </a:r>
            <a:r>
              <a:rPr lang="en-US" dirty="0">
                <a:latin typeface="+mn-lt"/>
              </a:rPr>
              <a:t>RATINGS, AND PROFICIENCY CHECK FOR THE BIR AND IR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685799"/>
            <a:ext cx="6029959" cy="346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26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46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0" y="1208471"/>
            <a:ext cx="10555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Appendix 9: TRAINING, SKILL TEST AND PROFICIENCY CHECK FOR MPL, ATPL, TYPE AND</a:t>
            </a:r>
          </a:p>
          <a:p>
            <a:r>
              <a:rPr lang="en-US" dirty="0">
                <a:latin typeface="+mn-lt"/>
              </a:rPr>
              <a:t>CLASS RATINGS, AND PROFICIENCY CHECK FOR THE BIR AND IR</a:t>
            </a:r>
          </a:p>
          <a:p>
            <a:r>
              <a:rPr lang="en-US" sz="1800" dirty="0">
                <a:latin typeface="+mn-lt"/>
              </a:rPr>
              <a:t>Last updated: 15-12-2021; Ref: (EU) 2021/2227</a:t>
            </a:r>
            <a:endParaRPr lang="en-US" sz="1800" dirty="0" smtClean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25316"/>
            <a:ext cx="8753475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7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47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863" y="1069924"/>
            <a:ext cx="7061246" cy="49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48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37673" y="308471"/>
            <a:ext cx="10475959" cy="900000"/>
          </a:xfrm>
        </p:spPr>
        <p:txBody>
          <a:bodyPr/>
          <a:lstStyle/>
          <a:p>
            <a:r>
              <a:rPr lang="fr-CH" dirty="0"/>
              <a:t> EASA FCL, Main Changes Applicable </a:t>
            </a:r>
            <a:r>
              <a:rPr lang="fr-CH" dirty="0" err="1"/>
              <a:t>from</a:t>
            </a:r>
            <a:r>
              <a:rPr lang="fr-CH" dirty="0"/>
              <a:t> 30.10.2022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851" y="975767"/>
            <a:ext cx="2620599" cy="2957752"/>
          </a:xfrm>
          <a:prstGeom prst="rect">
            <a:avLst/>
          </a:prstGeom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2" y="1909655"/>
            <a:ext cx="4510003" cy="404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1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182" y="1208471"/>
            <a:ext cx="9820275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7" y="979054"/>
            <a:ext cx="8942753" cy="503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75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7" y="1299008"/>
            <a:ext cx="10018538" cy="37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1" y="1027997"/>
            <a:ext cx="1055545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latin typeface="+mn-lt"/>
              </a:rPr>
              <a:t>FCL.060 </a:t>
            </a:r>
            <a:r>
              <a:rPr lang="fr-CH" dirty="0" err="1">
                <a:latin typeface="+mn-lt"/>
              </a:rPr>
              <a:t>Recent</a:t>
            </a:r>
            <a:r>
              <a:rPr lang="fr-CH" dirty="0">
                <a:latin typeface="+mn-lt"/>
              </a:rPr>
              <a:t> </a:t>
            </a:r>
            <a:r>
              <a:rPr lang="fr-CH" dirty="0" err="1">
                <a:latin typeface="+mn-lt"/>
              </a:rPr>
              <a:t>experience</a:t>
            </a:r>
            <a:endParaRPr lang="fr-CH" dirty="0">
              <a:latin typeface="+mn-lt"/>
            </a:endParaRPr>
          </a:p>
          <a:p>
            <a:r>
              <a:rPr lang="en-US" sz="1800" dirty="0">
                <a:latin typeface="+mn-lt"/>
              </a:rPr>
              <a:t>Last updated: 15-12-2021; Ref: (EU) </a:t>
            </a:r>
            <a:r>
              <a:rPr lang="en-US" sz="1800" dirty="0" smtClean="0">
                <a:latin typeface="+mn-lt"/>
              </a:rPr>
              <a:t>2021/2227</a:t>
            </a:r>
          </a:p>
          <a:p>
            <a:endParaRPr lang="en-US" sz="1800" dirty="0">
              <a:latin typeface="+mn-lt"/>
            </a:endParaRPr>
          </a:p>
          <a:p>
            <a:r>
              <a:rPr lang="fr-CH" sz="1800" dirty="0">
                <a:latin typeface="+mn-lt"/>
              </a:rPr>
              <a:t>(a) "</a:t>
            </a:r>
            <a:r>
              <a:rPr lang="fr-CH" sz="1800" dirty="0" err="1">
                <a:latin typeface="+mn-lt"/>
              </a:rPr>
              <a:t>Deleted</a:t>
            </a:r>
            <a:r>
              <a:rPr lang="fr-CH" sz="1800" dirty="0">
                <a:latin typeface="+mn-lt"/>
              </a:rPr>
              <a:t>".</a:t>
            </a:r>
          </a:p>
          <a:p>
            <a:r>
              <a:rPr lang="fr-CH" sz="1800" dirty="0" smtClean="0">
                <a:latin typeface="+mn-lt"/>
              </a:rPr>
              <a:t>(b) </a:t>
            </a:r>
            <a:r>
              <a:rPr lang="en-US" sz="1800" dirty="0" err="1" smtClean="0">
                <a:latin typeface="+mn-lt"/>
              </a:rPr>
              <a:t>Aeroplanes</a:t>
            </a:r>
            <a:r>
              <a:rPr lang="en-US" sz="1800" dirty="0">
                <a:latin typeface="+mn-lt"/>
              </a:rPr>
              <a:t>, helicopters, powered-lift aircraft and airships. A pilot shall not operate an aircraft in</a:t>
            </a:r>
          </a:p>
          <a:p>
            <a:r>
              <a:rPr lang="en-US" sz="1800" dirty="0">
                <a:latin typeface="+mn-lt"/>
              </a:rPr>
              <a:t>commercial air transport or to carry passengers:</a:t>
            </a:r>
            <a:endParaRPr lang="en-US" sz="1800" dirty="0" smtClean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74655"/>
            <a:ext cx="8592639" cy="329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18847" y="308471"/>
            <a:ext cx="10568354" cy="900000"/>
          </a:xfrm>
        </p:spPr>
        <p:txBody>
          <a:bodyPr/>
          <a:lstStyle/>
          <a:p>
            <a:r>
              <a:rPr lang="fr-CH" dirty="0" smtClean="0"/>
              <a:t>EASA FCL, Main Changes Applicable </a:t>
            </a:r>
            <a:r>
              <a:rPr lang="fr-CH" dirty="0" err="1" smtClean="0"/>
              <a:t>from</a:t>
            </a:r>
            <a:r>
              <a:rPr lang="fr-CH" dirty="0" smtClean="0"/>
              <a:t> 30.10.2022</a:t>
            </a:r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332863"/>
          </a:xfrm>
        </p:spPr>
        <p:txBody>
          <a:bodyPr/>
          <a:lstStyle/>
          <a:p>
            <a:r>
              <a:rPr lang="fr-FR" dirty="0"/>
              <a:t>EASA </a:t>
            </a:r>
            <a:r>
              <a:rPr lang="fr-FR" dirty="0" err="1"/>
              <a:t>part.FCL</a:t>
            </a:r>
            <a:r>
              <a:rPr lang="fr-FR" dirty="0"/>
              <a:t> - Examiner Course 10.11.22</a:t>
            </a:r>
          </a:p>
          <a:p>
            <a:r>
              <a:rPr lang="fr-CH" dirty="0"/>
              <a:t>Ansermot Emmanuel, Senior Flight </a:t>
            </a:r>
            <a:r>
              <a:rPr lang="fr-CH" dirty="0" err="1"/>
              <a:t>Inspector</a:t>
            </a:r>
            <a:r>
              <a:rPr lang="fr-CH" dirty="0"/>
              <a:t> SBFP</a:t>
            </a:r>
          </a:p>
          <a:p>
            <a:endParaRPr lang="de-CH" noProof="0" dirty="0"/>
          </a:p>
        </p:txBody>
      </p:sp>
      <p:sp>
        <p:nvSpPr>
          <p:cNvPr id="6" name="Rectangle 5"/>
          <p:cNvSpPr/>
          <p:nvPr/>
        </p:nvSpPr>
        <p:spPr>
          <a:xfrm>
            <a:off x="1143001" y="1208471"/>
            <a:ext cx="10555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FCL.310 CPL — Theoretical knowledge examinations</a:t>
            </a:r>
          </a:p>
          <a:p>
            <a:r>
              <a:rPr lang="en-US" sz="1800" dirty="0">
                <a:latin typeface="+mn-lt"/>
              </a:rPr>
              <a:t>Last updated: 14-12-2018; Ref: (EU) 2018/1974</a:t>
            </a:r>
            <a:endParaRPr lang="fr-CH" sz="1800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1947134"/>
            <a:ext cx="5729931" cy="415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814F9-2F65-480C-B96A-1EC75F165DA2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50C8D1-BB0D-442D-91FB-99F6118B0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Vorlagepraesgsvbsd4zu3</Template>
  <TotalTime>0</TotalTime>
  <Words>2579</Words>
  <Application>Microsoft Office PowerPoint</Application>
  <PresentationFormat>Grand écran</PresentationFormat>
  <Paragraphs>377</Paragraphs>
  <Slides>48</Slides>
  <Notes>46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ArialCursief</vt:lpstr>
      <vt:lpstr>ArialVet</vt:lpstr>
      <vt:lpstr>Times</vt:lpstr>
      <vt:lpstr>CDBUND-Master</vt:lpstr>
      <vt:lpstr>EASA FCL   Main Changes Applicable from   30 October 2022  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EASA FCL, Main Changes Applicable from 30.10.2022</vt:lpstr>
      <vt:lpstr> EASA FCL, Main Changes Applicable from 30.10.2022 </vt:lpstr>
    </vt:vector>
  </TitlesOfParts>
  <Company>FUB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Ansermot Emmanuel BAZL</cp:lastModifiedBy>
  <cp:revision>184</cp:revision>
  <cp:lastPrinted>2018-09-18T13:59:02Z</cp:lastPrinted>
  <dcterms:created xsi:type="dcterms:W3CDTF">2020-11-16T22:13:18Z</dcterms:created>
  <dcterms:modified xsi:type="dcterms:W3CDTF">2022-11-09T08:07:40Z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</Properties>
</file>